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82" r:id="rId4"/>
    <p:sldId id="279" r:id="rId5"/>
    <p:sldId id="283" r:id="rId6"/>
    <p:sldId id="289" r:id="rId7"/>
    <p:sldId id="287" r:id="rId8"/>
    <p:sldId id="288" r:id="rId9"/>
    <p:sldId id="284" r:id="rId10"/>
    <p:sldId id="291" r:id="rId11"/>
    <p:sldId id="286" r:id="rId12"/>
    <p:sldId id="290" r:id="rId13"/>
    <p:sldId id="292" r:id="rId14"/>
    <p:sldId id="293" r:id="rId15"/>
    <p:sldId id="281" r:id="rId16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984CC"/>
    <a:srgbClr val="03136A"/>
    <a:srgbClr val="35759D"/>
    <a:srgbClr val="35B19D"/>
    <a:srgbClr val="FFFF00"/>
    <a:srgbClr val="B3D3EA"/>
    <a:srgbClr val="78A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23" autoAdjust="0"/>
    <p:restoredTop sz="95596" autoAdjust="0"/>
  </p:normalViewPr>
  <p:slideViewPr>
    <p:cSldViewPr>
      <p:cViewPr varScale="1">
        <p:scale>
          <a:sx n="111" d="100"/>
          <a:sy n="111" d="100"/>
        </p:scale>
        <p:origin x="1770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pt-B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pt-BR"/>
          </a:p>
        </p:txBody>
      </p:sp>
      <p:sp>
        <p:nvSpPr>
          <p:cNvPr id="819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t-BR" smtClean="0"/>
              <a:t>Click to edit Master text styles</a:t>
            </a:r>
          </a:p>
          <a:p>
            <a:pPr lvl="1"/>
            <a:r>
              <a:rPr lang="en-US" altLang="pt-BR" smtClean="0"/>
              <a:t>Second level</a:t>
            </a:r>
          </a:p>
          <a:p>
            <a:pPr lvl="2"/>
            <a:r>
              <a:rPr lang="en-US" altLang="pt-BR" smtClean="0"/>
              <a:t>Third level</a:t>
            </a:r>
          </a:p>
          <a:p>
            <a:pPr lvl="3"/>
            <a:r>
              <a:rPr lang="en-US" altLang="pt-BR" smtClean="0"/>
              <a:t>Fourth level</a:t>
            </a:r>
          </a:p>
          <a:p>
            <a:pPr lvl="4"/>
            <a:r>
              <a:rPr lang="en-US" altLang="pt-BR" smtClean="0"/>
              <a:t>Fifth level</a:t>
            </a:r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pt-BR"/>
          </a:p>
        </p:txBody>
      </p:sp>
      <p:sp>
        <p:nvSpPr>
          <p:cNvPr id="81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7FEE1EE-36D9-4EFD-8C3F-E4D70DA57F71}" type="slidenum">
              <a:rPr lang="en-US" altLang="pt-BR"/>
              <a:pPr/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6726838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6081C8-27A4-49E6-ADF5-768820FAC036}" type="slidenum">
              <a:rPr lang="en-US" altLang="pt-BR"/>
              <a:pPr/>
              <a:t>1</a:t>
            </a:fld>
            <a:endParaRPr lang="en-US" altLang="pt-BR"/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pt-BR"/>
          </a:p>
        </p:txBody>
      </p:sp>
    </p:spTree>
    <p:extLst>
      <p:ext uri="{BB962C8B-B14F-4D97-AF65-F5344CB8AC3E}">
        <p14:creationId xmlns:p14="http://schemas.microsoft.com/office/powerpoint/2010/main" val="29648785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74EBA1-3BAF-456A-91BE-63140B8F87BB}" type="slidenum">
              <a:rPr lang="en-US" altLang="pt-BR"/>
              <a:pPr/>
              <a:t>10</a:t>
            </a:fld>
            <a:endParaRPr lang="en-US" altLang="pt-B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pt-BR"/>
          </a:p>
        </p:txBody>
      </p:sp>
    </p:spTree>
    <p:extLst>
      <p:ext uri="{BB962C8B-B14F-4D97-AF65-F5344CB8AC3E}">
        <p14:creationId xmlns:p14="http://schemas.microsoft.com/office/powerpoint/2010/main" val="1754982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74EBA1-3BAF-456A-91BE-63140B8F87BB}" type="slidenum">
              <a:rPr lang="en-US" altLang="pt-BR"/>
              <a:pPr/>
              <a:t>11</a:t>
            </a:fld>
            <a:endParaRPr lang="en-US" altLang="pt-B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pt-BR"/>
          </a:p>
        </p:txBody>
      </p:sp>
    </p:spTree>
    <p:extLst>
      <p:ext uri="{BB962C8B-B14F-4D97-AF65-F5344CB8AC3E}">
        <p14:creationId xmlns:p14="http://schemas.microsoft.com/office/powerpoint/2010/main" val="4270457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74EBA1-3BAF-456A-91BE-63140B8F87BB}" type="slidenum">
              <a:rPr lang="en-US" altLang="pt-BR"/>
              <a:pPr/>
              <a:t>12</a:t>
            </a:fld>
            <a:endParaRPr lang="en-US" altLang="pt-B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pt-BR"/>
          </a:p>
        </p:txBody>
      </p:sp>
    </p:spTree>
    <p:extLst>
      <p:ext uri="{BB962C8B-B14F-4D97-AF65-F5344CB8AC3E}">
        <p14:creationId xmlns:p14="http://schemas.microsoft.com/office/powerpoint/2010/main" val="2643352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74EBA1-3BAF-456A-91BE-63140B8F87BB}" type="slidenum">
              <a:rPr lang="en-US" altLang="pt-BR"/>
              <a:pPr/>
              <a:t>13</a:t>
            </a:fld>
            <a:endParaRPr lang="en-US" altLang="pt-B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pt-BR"/>
          </a:p>
        </p:txBody>
      </p:sp>
    </p:spTree>
    <p:extLst>
      <p:ext uri="{BB962C8B-B14F-4D97-AF65-F5344CB8AC3E}">
        <p14:creationId xmlns:p14="http://schemas.microsoft.com/office/powerpoint/2010/main" val="14852567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74EBA1-3BAF-456A-91BE-63140B8F87BB}" type="slidenum">
              <a:rPr lang="en-US" altLang="pt-BR"/>
              <a:pPr/>
              <a:t>14</a:t>
            </a:fld>
            <a:endParaRPr lang="en-US" altLang="pt-B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pt-BR"/>
          </a:p>
        </p:txBody>
      </p:sp>
    </p:spTree>
    <p:extLst>
      <p:ext uri="{BB962C8B-B14F-4D97-AF65-F5344CB8AC3E}">
        <p14:creationId xmlns:p14="http://schemas.microsoft.com/office/powerpoint/2010/main" val="39896253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74EBA1-3BAF-456A-91BE-63140B8F87BB}" type="slidenum">
              <a:rPr lang="en-US" altLang="pt-BR"/>
              <a:pPr/>
              <a:t>15</a:t>
            </a:fld>
            <a:endParaRPr lang="en-US" altLang="pt-B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pt-BR"/>
          </a:p>
        </p:txBody>
      </p:sp>
    </p:spTree>
    <p:extLst>
      <p:ext uri="{BB962C8B-B14F-4D97-AF65-F5344CB8AC3E}">
        <p14:creationId xmlns:p14="http://schemas.microsoft.com/office/powerpoint/2010/main" val="2201739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6E3B4D-AF1F-4D77-9434-BFDEB2190E08}" type="slidenum">
              <a:rPr lang="en-US" altLang="pt-BR"/>
              <a:pPr/>
              <a:t>2</a:t>
            </a:fld>
            <a:endParaRPr lang="en-US" altLang="pt-BR"/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pt-BR"/>
          </a:p>
        </p:txBody>
      </p:sp>
    </p:spTree>
    <p:extLst>
      <p:ext uri="{BB962C8B-B14F-4D97-AF65-F5344CB8AC3E}">
        <p14:creationId xmlns:p14="http://schemas.microsoft.com/office/powerpoint/2010/main" val="430541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74EBA1-3BAF-456A-91BE-63140B8F87BB}" type="slidenum">
              <a:rPr lang="en-US" altLang="pt-BR"/>
              <a:pPr/>
              <a:t>3</a:t>
            </a:fld>
            <a:endParaRPr lang="en-US" altLang="pt-B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pt-BR"/>
          </a:p>
        </p:txBody>
      </p:sp>
    </p:spTree>
    <p:extLst>
      <p:ext uri="{BB962C8B-B14F-4D97-AF65-F5344CB8AC3E}">
        <p14:creationId xmlns:p14="http://schemas.microsoft.com/office/powerpoint/2010/main" val="2571219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74EBA1-3BAF-456A-91BE-63140B8F87BB}" type="slidenum">
              <a:rPr lang="en-US" altLang="pt-BR"/>
              <a:pPr/>
              <a:t>4</a:t>
            </a:fld>
            <a:endParaRPr lang="en-US" altLang="pt-B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pt-BR"/>
          </a:p>
        </p:txBody>
      </p:sp>
    </p:spTree>
    <p:extLst>
      <p:ext uri="{BB962C8B-B14F-4D97-AF65-F5344CB8AC3E}">
        <p14:creationId xmlns:p14="http://schemas.microsoft.com/office/powerpoint/2010/main" val="2487688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74EBA1-3BAF-456A-91BE-63140B8F87BB}" type="slidenum">
              <a:rPr lang="en-US" altLang="pt-BR"/>
              <a:pPr/>
              <a:t>5</a:t>
            </a:fld>
            <a:endParaRPr lang="en-US" altLang="pt-B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pt-BR"/>
          </a:p>
        </p:txBody>
      </p:sp>
    </p:spTree>
    <p:extLst>
      <p:ext uri="{BB962C8B-B14F-4D97-AF65-F5344CB8AC3E}">
        <p14:creationId xmlns:p14="http://schemas.microsoft.com/office/powerpoint/2010/main" val="1789693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74EBA1-3BAF-456A-91BE-63140B8F87BB}" type="slidenum">
              <a:rPr lang="en-US" altLang="pt-BR"/>
              <a:pPr/>
              <a:t>6</a:t>
            </a:fld>
            <a:endParaRPr lang="en-US" altLang="pt-B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pt-BR"/>
          </a:p>
        </p:txBody>
      </p:sp>
    </p:spTree>
    <p:extLst>
      <p:ext uri="{BB962C8B-B14F-4D97-AF65-F5344CB8AC3E}">
        <p14:creationId xmlns:p14="http://schemas.microsoft.com/office/powerpoint/2010/main" val="3345037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74EBA1-3BAF-456A-91BE-63140B8F87BB}" type="slidenum">
              <a:rPr lang="en-US" altLang="pt-BR"/>
              <a:pPr/>
              <a:t>7</a:t>
            </a:fld>
            <a:endParaRPr lang="en-US" altLang="pt-B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pt-BR"/>
          </a:p>
        </p:txBody>
      </p:sp>
    </p:spTree>
    <p:extLst>
      <p:ext uri="{BB962C8B-B14F-4D97-AF65-F5344CB8AC3E}">
        <p14:creationId xmlns:p14="http://schemas.microsoft.com/office/powerpoint/2010/main" val="3392121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74EBA1-3BAF-456A-91BE-63140B8F87BB}" type="slidenum">
              <a:rPr lang="en-US" altLang="pt-BR"/>
              <a:pPr/>
              <a:t>8</a:t>
            </a:fld>
            <a:endParaRPr lang="en-US" altLang="pt-B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pt-BR"/>
          </a:p>
        </p:txBody>
      </p:sp>
    </p:spTree>
    <p:extLst>
      <p:ext uri="{BB962C8B-B14F-4D97-AF65-F5344CB8AC3E}">
        <p14:creationId xmlns:p14="http://schemas.microsoft.com/office/powerpoint/2010/main" val="2033287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74EBA1-3BAF-456A-91BE-63140B8F87BB}" type="slidenum">
              <a:rPr lang="en-US" altLang="pt-BR"/>
              <a:pPr/>
              <a:t>9</a:t>
            </a:fld>
            <a:endParaRPr lang="en-US" altLang="pt-B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pt-BR"/>
          </a:p>
        </p:txBody>
      </p:sp>
    </p:spTree>
    <p:extLst>
      <p:ext uri="{BB962C8B-B14F-4D97-AF65-F5344CB8AC3E}">
        <p14:creationId xmlns:p14="http://schemas.microsoft.com/office/powerpoint/2010/main" val="2225081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2925" y="2914650"/>
            <a:ext cx="8153400" cy="704850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1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 sz="3600"/>
            </a:lvl1pPr>
          </a:lstStyle>
          <a:p>
            <a:pPr lvl="0"/>
            <a:r>
              <a:rPr lang="pt-BR" altLang="pt-BR" noProof="0" smtClean="0"/>
              <a:t>Clique para editar o título mestre</a:t>
            </a:r>
            <a:endParaRPr lang="en-US" altLang="pt-BR" noProof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2925" y="3638550"/>
            <a:ext cx="8153400" cy="685800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1"/>
                  </a:outerShdw>
                </a:effectLst>
              </a14:hiddenEffects>
            </a:ext>
          </a:extLst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pPr lvl="0"/>
            <a:r>
              <a:rPr lang="pt-BR" altLang="pt-BR" noProof="0" smtClean="0"/>
              <a:t>Clique para editar o estilo do subtítulo mestre</a:t>
            </a:r>
            <a:endParaRPr lang="en-US" altLang="pt-BR" noProof="0" smtClean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796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00825" y="808038"/>
            <a:ext cx="2171700" cy="5440362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5725" y="808038"/>
            <a:ext cx="6362700" cy="5440362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9134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2399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719657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066800" y="2057400"/>
            <a:ext cx="3581400" cy="419100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800600" y="2057400"/>
            <a:ext cx="3581400" cy="419100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3322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2042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5163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8637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634845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481825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5725" y="808038"/>
            <a:ext cx="8686800" cy="71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 smtClean="0"/>
              <a:t>Clique para editar o título mestre</a:t>
            </a:r>
            <a:endParaRPr lang="en-US" altLang="pt-BR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66800" y="2057400"/>
            <a:ext cx="73152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 smtClean="0"/>
              <a:t>Clique para editar o texto mestre</a:t>
            </a:r>
          </a:p>
          <a:p>
            <a:pPr lvl="1"/>
            <a:r>
              <a:rPr lang="pt-BR" altLang="pt-BR" smtClean="0"/>
              <a:t>Segundo nível</a:t>
            </a:r>
          </a:p>
          <a:p>
            <a:pPr lvl="2"/>
            <a:r>
              <a:rPr lang="pt-BR" altLang="pt-BR" smtClean="0"/>
              <a:t>Terceiro nível</a:t>
            </a:r>
          </a:p>
          <a:p>
            <a:pPr lvl="3"/>
            <a:r>
              <a:rPr lang="pt-BR" altLang="pt-BR" smtClean="0"/>
              <a:t>Quarto nível</a:t>
            </a:r>
          </a:p>
          <a:p>
            <a:pPr lvl="4"/>
            <a:r>
              <a:rPr lang="pt-BR" altLang="pt-BR" smtClean="0"/>
              <a:t>Quinto nível</a:t>
            </a:r>
            <a:endParaRPr lang="en-US" altLang="pt-BR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42925" y="3861048"/>
            <a:ext cx="8153400" cy="685800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pt-BR" sz="3200" dirty="0" smtClean="0"/>
              <a:t>Um </a:t>
            </a:r>
            <a:r>
              <a:rPr lang="en-US" altLang="pt-BR" sz="3200" dirty="0" err="1" smtClean="0"/>
              <a:t>jogo</a:t>
            </a:r>
            <a:r>
              <a:rPr lang="en-US" altLang="pt-BR" sz="3200" dirty="0" smtClean="0"/>
              <a:t> para Atari 2600</a:t>
            </a:r>
            <a:br>
              <a:rPr lang="en-US" altLang="pt-BR" sz="3200" dirty="0" smtClean="0"/>
            </a:br>
            <a:endParaRPr lang="en-US" altLang="pt-BR" sz="3200" dirty="0"/>
          </a:p>
          <a:p>
            <a:endParaRPr lang="en-US" altLang="pt-BR" sz="3200" dirty="0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542925" y="2420888"/>
            <a:ext cx="8153400" cy="1198612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pt-BR" sz="7200" dirty="0" err="1" smtClean="0"/>
              <a:t>GTScape</a:t>
            </a:r>
            <a:endParaRPr lang="en-US" altLang="pt-BR" sz="7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02" y="5501796"/>
            <a:ext cx="2217097" cy="1356203"/>
          </a:xfrm>
          <a:prstGeom prst="rect">
            <a:avLst/>
          </a:prstGeom>
        </p:spPr>
      </p:pic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35192" y="476672"/>
            <a:ext cx="6934200" cy="715963"/>
          </a:xfrm>
        </p:spPr>
        <p:txBody>
          <a:bodyPr/>
          <a:lstStyle/>
          <a:p>
            <a:r>
              <a:rPr lang="en-US" altLang="pt-BR" sz="3600" dirty="0" smtClean="0">
                <a:solidFill>
                  <a:schemeClr val="tx1"/>
                </a:solidFill>
              </a:rPr>
              <a:t>TIA</a:t>
            </a:r>
            <a:endParaRPr lang="en-US" altLang="pt-BR" sz="3600" dirty="0">
              <a:solidFill>
                <a:schemeClr val="tx1"/>
              </a:solidFill>
            </a:endParaRP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731959"/>
            <a:ext cx="6934200" cy="1481017"/>
          </a:xfrm>
        </p:spPr>
        <p:txBody>
          <a:bodyPr/>
          <a:lstStyle/>
          <a:p>
            <a:r>
              <a:rPr lang="pt-BR" sz="1800" dirty="0">
                <a:solidFill>
                  <a:srgbClr val="000000"/>
                </a:solidFill>
              </a:rPr>
              <a:t>TIA opera em </a:t>
            </a:r>
            <a:r>
              <a:rPr lang="pt-BR" sz="1800" dirty="0" err="1" smtClean="0">
                <a:solidFill>
                  <a:srgbClr val="000000"/>
                </a:solidFill>
              </a:rPr>
              <a:t>Scanlines</a:t>
            </a:r>
            <a:endParaRPr lang="pt-BR" sz="1800" dirty="0" smtClean="0">
              <a:solidFill>
                <a:srgbClr val="000000"/>
              </a:solidFill>
            </a:endParaRPr>
          </a:p>
          <a:p>
            <a:endParaRPr lang="pt-BR" sz="1800" dirty="0">
              <a:solidFill>
                <a:srgbClr val="000000"/>
              </a:solidFill>
            </a:endParaRPr>
          </a:p>
          <a:p>
            <a:r>
              <a:rPr lang="pt-BR" sz="1800" dirty="0">
                <a:solidFill>
                  <a:srgbClr val="000000"/>
                </a:solidFill>
              </a:rPr>
              <a:t>Para cada </a:t>
            </a:r>
            <a:r>
              <a:rPr lang="pt-BR" sz="1800" dirty="0" err="1">
                <a:solidFill>
                  <a:srgbClr val="000000"/>
                </a:solidFill>
              </a:rPr>
              <a:t>scanline</a:t>
            </a:r>
            <a:r>
              <a:rPr lang="pt-BR" sz="1800" dirty="0">
                <a:solidFill>
                  <a:srgbClr val="000000"/>
                </a:solidFill>
              </a:rPr>
              <a:t>, você escreve em posições de memória do TIA que configuram os “</a:t>
            </a:r>
            <a:r>
              <a:rPr lang="pt-BR" sz="1800" dirty="0" err="1">
                <a:solidFill>
                  <a:srgbClr val="000000"/>
                </a:solidFill>
              </a:rPr>
              <a:t>Sprites</a:t>
            </a:r>
            <a:r>
              <a:rPr lang="pt-BR" sz="1800" dirty="0">
                <a:solidFill>
                  <a:srgbClr val="000000"/>
                </a:solidFill>
              </a:rPr>
              <a:t>”, que são objetos desenháveis</a:t>
            </a:r>
          </a:p>
          <a:p>
            <a:pPr marL="0" indent="0">
              <a:buNone/>
            </a:pPr>
            <a:r>
              <a:rPr lang="pt-BR" sz="1800" dirty="0">
                <a:solidFill>
                  <a:srgbClr val="000000"/>
                </a:solidFill>
              </a:rPr>
              <a:t/>
            </a:r>
            <a:br>
              <a:rPr lang="pt-BR" sz="1800" dirty="0">
                <a:solidFill>
                  <a:srgbClr val="000000"/>
                </a:solidFill>
              </a:rPr>
            </a:br>
            <a:r>
              <a:rPr lang="pt-BR" sz="1800" dirty="0">
                <a:solidFill>
                  <a:srgbClr val="000000"/>
                </a:solidFill>
              </a:rPr>
              <a:t/>
            </a:r>
            <a:br>
              <a:rPr lang="pt-BR" sz="1800" dirty="0">
                <a:solidFill>
                  <a:srgbClr val="000000"/>
                </a:solidFill>
              </a:rPr>
            </a:br>
            <a:endParaRPr lang="pt-BR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439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194" y="6547256"/>
            <a:ext cx="521805" cy="31918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9583" y="2686883"/>
            <a:ext cx="2276660" cy="1728192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1038" y="2130705"/>
            <a:ext cx="2656773" cy="2304256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4485" y="2105779"/>
            <a:ext cx="1888611" cy="2309296"/>
          </a:xfrm>
          <a:prstGeom prst="rect">
            <a:avLst/>
          </a:prstGeom>
        </p:spPr>
      </p:pic>
      <p:sp>
        <p:nvSpPr>
          <p:cNvPr id="16" name="Retângulo 15"/>
          <p:cNvSpPr/>
          <p:nvPr/>
        </p:nvSpPr>
        <p:spPr>
          <a:xfrm>
            <a:off x="1895528" y="971388"/>
            <a:ext cx="31436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 smtClean="0">
                <a:solidFill>
                  <a:srgbClr val="000000"/>
                </a:solidFill>
              </a:rPr>
              <a:t>Cada um dos Players é um padrão de 8 bits com sua própria cor</a:t>
            </a:r>
            <a:endParaRPr lang="pt-BR" sz="2000" dirty="0">
              <a:solidFill>
                <a:srgbClr val="000000"/>
              </a:solidFill>
            </a:endParaRPr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0788" y="1241570"/>
            <a:ext cx="3308809" cy="475298"/>
          </a:xfrm>
          <a:prstGeom prst="rect">
            <a:avLst/>
          </a:prstGeom>
        </p:spPr>
      </p:pic>
      <p:sp>
        <p:nvSpPr>
          <p:cNvPr id="19" name="Retângulo 18"/>
          <p:cNvSpPr/>
          <p:nvPr/>
        </p:nvSpPr>
        <p:spPr>
          <a:xfrm>
            <a:off x="1954647" y="4866511"/>
            <a:ext cx="345614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 smtClean="0">
                <a:solidFill>
                  <a:srgbClr val="000000"/>
                </a:solidFill>
              </a:rPr>
              <a:t>É possível esticar/multiplicar e inverter o desenho de cada jogador usando os registradores </a:t>
            </a:r>
            <a:r>
              <a:rPr lang="pt-BR" sz="2000" dirty="0" err="1" smtClean="0">
                <a:solidFill>
                  <a:srgbClr val="000000"/>
                </a:solidFill>
              </a:rPr>
              <a:t>NUSUZn</a:t>
            </a:r>
            <a:r>
              <a:rPr lang="pt-BR" sz="2000" dirty="0" smtClean="0">
                <a:solidFill>
                  <a:srgbClr val="000000"/>
                </a:solidFill>
              </a:rPr>
              <a:t> e </a:t>
            </a:r>
            <a:r>
              <a:rPr lang="pt-BR" sz="2000" dirty="0" err="1" smtClean="0">
                <a:solidFill>
                  <a:srgbClr val="000000"/>
                </a:solidFill>
              </a:rPr>
              <a:t>REFPn</a:t>
            </a:r>
            <a:r>
              <a:rPr lang="pt-BR" sz="2000" dirty="0">
                <a:solidFill>
                  <a:srgbClr val="000000"/>
                </a:solidFill>
              </a:rPr>
              <a:t> </a:t>
            </a:r>
            <a:r>
              <a:rPr lang="pt-BR" sz="2000" dirty="0" smtClean="0">
                <a:solidFill>
                  <a:srgbClr val="000000"/>
                </a:solidFill>
              </a:rPr>
              <a:t>(n=0 ou 1)</a:t>
            </a:r>
            <a:endParaRPr lang="pt-BR" sz="2000" dirty="0">
              <a:solidFill>
                <a:srgbClr val="000000"/>
              </a:solidFill>
            </a:endParaRPr>
          </a:p>
        </p:txBody>
      </p:sp>
      <p:sp>
        <p:nvSpPr>
          <p:cNvPr id="20" name="Rectangle 2"/>
          <p:cNvSpPr>
            <a:spLocks noGrp="1" noChangeArrowheads="1"/>
          </p:cNvSpPr>
          <p:nvPr>
            <p:ph type="title"/>
          </p:nvPr>
        </p:nvSpPr>
        <p:spPr>
          <a:xfrm>
            <a:off x="1907704" y="221606"/>
            <a:ext cx="6934200" cy="715963"/>
          </a:xfrm>
        </p:spPr>
        <p:txBody>
          <a:bodyPr/>
          <a:lstStyle/>
          <a:p>
            <a:r>
              <a:rPr lang="en-US" altLang="pt-BR" sz="3600" dirty="0" smtClean="0">
                <a:solidFill>
                  <a:schemeClr val="tx1"/>
                </a:solidFill>
              </a:rPr>
              <a:t>Players</a:t>
            </a:r>
            <a:endParaRPr lang="en-US" altLang="pt-BR" sz="3600" dirty="0">
              <a:solidFill>
                <a:schemeClr val="tx1"/>
              </a:solidFill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2650" y="4722563"/>
            <a:ext cx="3004715" cy="17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497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375" y="6525344"/>
            <a:ext cx="557623" cy="341099"/>
          </a:xfrm>
          <a:prstGeom prst="rect">
            <a:avLst/>
          </a:prstGeom>
        </p:spPr>
      </p:pic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762000"/>
            <a:ext cx="6934200" cy="715963"/>
          </a:xfrm>
        </p:spPr>
        <p:txBody>
          <a:bodyPr/>
          <a:lstStyle/>
          <a:p>
            <a:r>
              <a:rPr lang="en-US" altLang="pt-BR" sz="4000" dirty="0" smtClean="0">
                <a:solidFill>
                  <a:schemeClr val="tx1"/>
                </a:solidFill>
              </a:rPr>
              <a:t>Playfield - Scoreboard</a:t>
            </a:r>
            <a:endParaRPr lang="en-US" altLang="pt-BR" sz="4000" dirty="0">
              <a:solidFill>
                <a:schemeClr val="tx1"/>
              </a:solidFill>
            </a:endParaRPr>
          </a:p>
        </p:txBody>
      </p:sp>
      <p:sp>
        <p:nvSpPr>
          <p:cNvPr id="5" name="Espaço Reservado para Texto 4"/>
          <p:cNvSpPr txBox="1">
            <a:spLocks noGrp="1"/>
          </p:cNvSpPr>
          <p:nvPr>
            <p:ph type="body" idx="1"/>
          </p:nvPr>
        </p:nvSpPr>
        <p:spPr>
          <a:xfrm>
            <a:off x="1907704" y="1802869"/>
            <a:ext cx="693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 smtClean="0">
                <a:solidFill>
                  <a:srgbClr val="000000"/>
                </a:solidFill>
              </a:rPr>
              <a:t>Se o </a:t>
            </a:r>
            <a:r>
              <a:rPr lang="pt-BR" sz="1800" dirty="0" err="1" smtClean="0">
                <a:solidFill>
                  <a:srgbClr val="000000"/>
                </a:solidFill>
              </a:rPr>
              <a:t>playfield</a:t>
            </a:r>
            <a:r>
              <a:rPr lang="pt-BR" sz="1800" dirty="0" smtClean="0">
                <a:solidFill>
                  <a:srgbClr val="000000"/>
                </a:solidFill>
              </a:rPr>
              <a:t> é refletido, como exibir 2 placares diferentes, ou, no meu caso, 1 placar e 1 timer?</a:t>
            </a:r>
          </a:p>
        </p:txBody>
      </p:sp>
      <p:cxnSp>
        <p:nvCxnSpPr>
          <p:cNvPr id="10" name="Conector de seta reta 9"/>
          <p:cNvCxnSpPr/>
          <p:nvPr/>
        </p:nvCxnSpPr>
        <p:spPr bwMode="auto">
          <a:xfrm flipH="1">
            <a:off x="7524328" y="5085184"/>
            <a:ext cx="470654" cy="360040"/>
          </a:xfrm>
          <a:prstGeom prst="straightConnector1">
            <a:avLst/>
          </a:prstGeom>
          <a:gradFill rotWithShape="1">
            <a:gsLst>
              <a:gs pos="0">
                <a:schemeClr val="bg2">
                  <a:gamma/>
                  <a:tint val="26667"/>
                  <a:invGamma/>
                </a:schemeClr>
              </a:gs>
              <a:gs pos="100000">
                <a:schemeClr val="bg2">
                  <a:alpha val="14999"/>
                </a:schemeClr>
              </a:gs>
            </a:gsLst>
            <a:lin ang="5400000" scaled="1"/>
          </a:gradFill>
          <a:ln>
            <a:noFill/>
            <a:tailEnd type="triangle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Espaço Reservado para Texto 4"/>
          <p:cNvSpPr txBox="1">
            <a:spLocks/>
          </p:cNvSpPr>
          <p:nvPr/>
        </p:nvSpPr>
        <p:spPr bwMode="auto">
          <a:xfrm>
            <a:off x="1981200" y="2976845"/>
            <a:ext cx="6934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 smtClean="0">
                <a:solidFill>
                  <a:srgbClr val="000000"/>
                </a:solidFill>
              </a:rPr>
              <a:t>Mudando os valores antes do feixe de elétrons mudar de lado do </a:t>
            </a:r>
            <a:r>
              <a:rPr lang="pt-BR" sz="1800" dirty="0" err="1" smtClean="0">
                <a:solidFill>
                  <a:srgbClr val="000000"/>
                </a:solidFill>
              </a:rPr>
              <a:t>scoreboard</a:t>
            </a:r>
            <a:r>
              <a:rPr lang="pt-BR" sz="1800" dirty="0" smtClean="0">
                <a:solidFill>
                  <a:srgbClr val="000000"/>
                </a:solidFill>
              </a:rPr>
              <a:t> ;) </a:t>
            </a:r>
            <a:endParaRPr lang="pt-BR" sz="18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915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373" y="6525344"/>
            <a:ext cx="557626" cy="341101"/>
          </a:xfrm>
          <a:prstGeom prst="rect">
            <a:avLst/>
          </a:prstGeom>
        </p:spPr>
      </p:pic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762000"/>
            <a:ext cx="6934200" cy="715963"/>
          </a:xfrm>
        </p:spPr>
        <p:txBody>
          <a:bodyPr/>
          <a:lstStyle/>
          <a:p>
            <a:r>
              <a:rPr lang="en-US" altLang="pt-BR" sz="4000" dirty="0" err="1" smtClean="0">
                <a:solidFill>
                  <a:schemeClr val="tx1"/>
                </a:solidFill>
              </a:rPr>
              <a:t>Instruções</a:t>
            </a:r>
            <a:r>
              <a:rPr lang="en-US" altLang="pt-BR" sz="4000" dirty="0" smtClean="0">
                <a:solidFill>
                  <a:schemeClr val="tx1"/>
                </a:solidFill>
              </a:rPr>
              <a:t> </a:t>
            </a:r>
            <a:r>
              <a:rPr lang="en-US" altLang="pt-BR" sz="4000" dirty="0" err="1" smtClean="0">
                <a:solidFill>
                  <a:schemeClr val="tx1"/>
                </a:solidFill>
              </a:rPr>
              <a:t>mais</a:t>
            </a:r>
            <a:r>
              <a:rPr lang="en-US" altLang="pt-BR" sz="4000" dirty="0" smtClean="0">
                <a:solidFill>
                  <a:schemeClr val="tx1"/>
                </a:solidFill>
              </a:rPr>
              <a:t> </a:t>
            </a:r>
            <a:r>
              <a:rPr lang="en-US" altLang="pt-BR" sz="4000" dirty="0" err="1" smtClean="0">
                <a:solidFill>
                  <a:schemeClr val="tx1"/>
                </a:solidFill>
              </a:rPr>
              <a:t>relevantes</a:t>
            </a:r>
            <a:endParaRPr lang="en-US" altLang="pt-BR" sz="4000" dirty="0">
              <a:solidFill>
                <a:schemeClr val="tx1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 bwMode="auto">
          <a:xfrm flipH="1">
            <a:off x="7524328" y="5085184"/>
            <a:ext cx="470654" cy="360040"/>
          </a:xfrm>
          <a:prstGeom prst="straightConnector1">
            <a:avLst/>
          </a:prstGeom>
          <a:gradFill rotWithShape="1">
            <a:gsLst>
              <a:gs pos="0">
                <a:schemeClr val="bg2">
                  <a:gamma/>
                  <a:tint val="26667"/>
                  <a:invGamma/>
                </a:schemeClr>
              </a:gs>
              <a:gs pos="100000">
                <a:schemeClr val="bg2">
                  <a:alpha val="14999"/>
                </a:schemeClr>
              </a:gs>
            </a:gsLst>
            <a:lin ang="5400000" scaled="1"/>
          </a:gradFill>
          <a:ln>
            <a:noFill/>
            <a:tailEnd type="triangle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3728" y="1689930"/>
            <a:ext cx="2952329" cy="224528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0926" y="1689930"/>
            <a:ext cx="3075721" cy="229255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7705" y="4241712"/>
            <a:ext cx="3168352" cy="237263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0925" y="4241712"/>
            <a:ext cx="3074191" cy="221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06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447" y="6536400"/>
            <a:ext cx="539551" cy="330045"/>
          </a:xfrm>
          <a:prstGeom prst="rect">
            <a:avLst/>
          </a:prstGeom>
        </p:spPr>
      </p:pic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762000"/>
            <a:ext cx="6934200" cy="715963"/>
          </a:xfrm>
        </p:spPr>
        <p:txBody>
          <a:bodyPr/>
          <a:lstStyle/>
          <a:p>
            <a:r>
              <a:rPr lang="en-US" altLang="pt-BR" sz="4000" dirty="0" err="1" smtClean="0">
                <a:solidFill>
                  <a:schemeClr val="tx1"/>
                </a:solidFill>
              </a:rPr>
              <a:t>Instruções</a:t>
            </a:r>
            <a:r>
              <a:rPr lang="en-US" altLang="pt-BR" sz="4000" dirty="0" smtClean="0">
                <a:solidFill>
                  <a:schemeClr val="tx1"/>
                </a:solidFill>
              </a:rPr>
              <a:t> </a:t>
            </a:r>
            <a:r>
              <a:rPr lang="en-US" altLang="pt-BR" sz="4000" dirty="0" err="1" smtClean="0">
                <a:solidFill>
                  <a:schemeClr val="tx1"/>
                </a:solidFill>
              </a:rPr>
              <a:t>mais</a:t>
            </a:r>
            <a:r>
              <a:rPr lang="en-US" altLang="pt-BR" sz="4000" dirty="0" smtClean="0">
                <a:solidFill>
                  <a:schemeClr val="tx1"/>
                </a:solidFill>
              </a:rPr>
              <a:t> </a:t>
            </a:r>
            <a:r>
              <a:rPr lang="en-US" altLang="pt-BR" sz="4000" dirty="0" err="1" smtClean="0">
                <a:solidFill>
                  <a:schemeClr val="tx1"/>
                </a:solidFill>
              </a:rPr>
              <a:t>relevantes</a:t>
            </a:r>
            <a:endParaRPr lang="en-US" altLang="pt-BR" sz="4000" dirty="0">
              <a:solidFill>
                <a:schemeClr val="tx1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 bwMode="auto">
          <a:xfrm flipH="1">
            <a:off x="7524328" y="5085184"/>
            <a:ext cx="470654" cy="360040"/>
          </a:xfrm>
          <a:prstGeom prst="straightConnector1">
            <a:avLst/>
          </a:prstGeom>
          <a:gradFill rotWithShape="1">
            <a:gsLst>
              <a:gs pos="0">
                <a:schemeClr val="bg2">
                  <a:gamma/>
                  <a:tint val="26667"/>
                  <a:invGamma/>
                </a:schemeClr>
              </a:gs>
              <a:gs pos="100000">
                <a:schemeClr val="bg2">
                  <a:alpha val="14999"/>
                </a:schemeClr>
              </a:gs>
            </a:gsLst>
            <a:lin ang="5400000" scaled="1"/>
          </a:gradFill>
          <a:ln>
            <a:noFill/>
            <a:tailEnd type="triangle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1700808"/>
            <a:ext cx="3368917" cy="230565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5389" y="4126945"/>
            <a:ext cx="3100538" cy="236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091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400" y="4005063"/>
            <a:ext cx="4146840" cy="2536630"/>
          </a:xfrm>
          <a:prstGeom prst="rect">
            <a:avLst/>
          </a:prstGeom>
        </p:spPr>
      </p:pic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3419872" y="2419563"/>
            <a:ext cx="4032448" cy="1440160"/>
          </a:xfrm>
        </p:spPr>
        <p:txBody>
          <a:bodyPr/>
          <a:lstStyle/>
          <a:p>
            <a:r>
              <a:rPr lang="en-US" altLang="pt-BR" sz="6000" dirty="0" smtClean="0">
                <a:solidFill>
                  <a:schemeClr val="tx1"/>
                </a:solidFill>
              </a:rPr>
              <a:t>Obrigado!!!</a:t>
            </a:r>
            <a:endParaRPr lang="en-US" altLang="pt-BR" sz="6000" dirty="0">
              <a:solidFill>
                <a:schemeClr val="tx1"/>
              </a:solidFill>
            </a:endParaRP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64288" y="6377249"/>
            <a:ext cx="1721451" cy="328889"/>
          </a:xfrm>
        </p:spPr>
        <p:txBody>
          <a:bodyPr/>
          <a:lstStyle/>
          <a:p>
            <a:pPr marL="0" indent="0">
              <a:lnSpc>
                <a:spcPct val="80000"/>
              </a:lnSpc>
              <a:buNone/>
            </a:pPr>
            <a:r>
              <a:rPr lang="en-US" altLang="pt-BR" sz="1800" dirty="0" smtClean="0">
                <a:solidFill>
                  <a:schemeClr val="tx1"/>
                </a:solidFill>
              </a:rPr>
              <a:t>DCOMP - UFS</a:t>
            </a:r>
            <a:endParaRPr lang="en-US" altLang="pt-BR" sz="1800" dirty="0">
              <a:solidFill>
                <a:schemeClr val="tx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6073487"/>
            <a:ext cx="821060" cy="30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091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 sz="4000" dirty="0" err="1" smtClean="0"/>
              <a:t>Motivação</a:t>
            </a:r>
            <a:endParaRPr lang="ru-RU" altLang="pt-BR" sz="4000" dirty="0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ko-KR" sz="1800" dirty="0" err="1" smtClean="0">
                <a:latin typeface="Verdana" panose="020B0604030504040204" pitchFamily="34" charset="0"/>
                <a:ea typeface="굴림" charset="-127"/>
              </a:rPr>
              <a:t>Interesse</a:t>
            </a:r>
            <a:r>
              <a:rPr lang="en-US" altLang="ko-KR" sz="1800" dirty="0" smtClean="0">
                <a:latin typeface="Verdana" panose="020B0604030504040204" pitchFamily="34" charset="0"/>
                <a:ea typeface="굴림" charset="-127"/>
              </a:rPr>
              <a:t> </a:t>
            </a:r>
            <a:r>
              <a:rPr lang="en-US" altLang="ko-KR" sz="1800" dirty="0" err="1" smtClean="0">
                <a:latin typeface="Verdana" panose="020B0604030504040204" pitchFamily="34" charset="0"/>
                <a:ea typeface="굴림" charset="-127"/>
              </a:rPr>
              <a:t>em</a:t>
            </a:r>
            <a:r>
              <a:rPr lang="en-US" altLang="ko-KR" sz="1800" dirty="0" smtClean="0">
                <a:latin typeface="Verdana" panose="020B0604030504040204" pitchFamily="34" charset="0"/>
                <a:ea typeface="굴림" charset="-127"/>
              </a:rPr>
              <a:t> </a:t>
            </a:r>
            <a:r>
              <a:rPr lang="en-US" altLang="ko-KR" sz="1800" dirty="0" err="1" smtClean="0">
                <a:latin typeface="Verdana" panose="020B0604030504040204" pitchFamily="34" charset="0"/>
                <a:ea typeface="굴림" charset="-127"/>
              </a:rPr>
              <a:t>aprimorar</a:t>
            </a:r>
            <a:r>
              <a:rPr lang="en-US" altLang="ko-KR" sz="1800" dirty="0" smtClean="0">
                <a:latin typeface="Verdana" panose="020B0604030504040204" pitchFamily="34" charset="0"/>
                <a:ea typeface="굴림" charset="-127"/>
              </a:rPr>
              <a:t> o </a:t>
            </a:r>
            <a:r>
              <a:rPr lang="en-US" altLang="ko-KR" sz="1800" dirty="0" err="1" smtClean="0">
                <a:latin typeface="Verdana" panose="020B0604030504040204" pitchFamily="34" charset="0"/>
                <a:ea typeface="굴림" charset="-127"/>
              </a:rPr>
              <a:t>conhecimento</a:t>
            </a:r>
            <a:r>
              <a:rPr lang="en-US" altLang="ko-KR" sz="1800" dirty="0" smtClean="0">
                <a:latin typeface="Verdana" panose="020B0604030504040204" pitchFamily="34" charset="0"/>
                <a:ea typeface="굴림" charset="-127"/>
              </a:rPr>
              <a:t> </a:t>
            </a:r>
            <a:r>
              <a:rPr lang="en-US" altLang="ko-KR" sz="1800" dirty="0" err="1" smtClean="0">
                <a:latin typeface="Verdana" panose="020B0604030504040204" pitchFamily="34" charset="0"/>
                <a:ea typeface="굴림" charset="-127"/>
              </a:rPr>
              <a:t>em</a:t>
            </a:r>
            <a:r>
              <a:rPr lang="en-US" altLang="ko-KR" sz="1800" dirty="0" smtClean="0">
                <a:latin typeface="Verdana" panose="020B0604030504040204" pitchFamily="34" charset="0"/>
                <a:ea typeface="굴림" charset="-127"/>
              </a:rPr>
              <a:t> Assembly, que </a:t>
            </a:r>
            <a:r>
              <a:rPr lang="en-US" altLang="ko-KR" sz="1800" dirty="0" err="1" smtClean="0">
                <a:latin typeface="Verdana" panose="020B0604030504040204" pitchFamily="34" charset="0"/>
                <a:ea typeface="굴림" charset="-127"/>
              </a:rPr>
              <a:t>pode</a:t>
            </a:r>
            <a:r>
              <a:rPr lang="en-US" altLang="ko-KR" sz="1800" dirty="0" smtClean="0">
                <a:latin typeface="Verdana" panose="020B0604030504040204" pitchFamily="34" charset="0"/>
                <a:ea typeface="굴림" charset="-127"/>
              </a:rPr>
              <a:t> </a:t>
            </a:r>
            <a:r>
              <a:rPr lang="en-US" altLang="ko-KR" sz="1800" dirty="0" err="1" smtClean="0">
                <a:latin typeface="Verdana" panose="020B0604030504040204" pitchFamily="34" charset="0"/>
                <a:ea typeface="굴림" charset="-127"/>
              </a:rPr>
              <a:t>levar</a:t>
            </a:r>
            <a:r>
              <a:rPr lang="en-US" altLang="ko-KR" sz="1800" dirty="0" smtClean="0">
                <a:latin typeface="Verdana" panose="020B0604030504040204" pitchFamily="34" charset="0"/>
                <a:ea typeface="굴림" charset="-127"/>
              </a:rPr>
              <a:t>, </a:t>
            </a:r>
            <a:r>
              <a:rPr lang="en-US" altLang="ko-KR" sz="1800" dirty="0" err="1" smtClean="0">
                <a:latin typeface="Verdana" panose="020B0604030504040204" pitchFamily="34" charset="0"/>
                <a:ea typeface="굴림" charset="-127"/>
              </a:rPr>
              <a:t>consequentemente</a:t>
            </a:r>
            <a:r>
              <a:rPr lang="en-US" altLang="ko-KR" sz="1800" dirty="0" smtClean="0">
                <a:latin typeface="Verdana" panose="020B0604030504040204" pitchFamily="34" charset="0"/>
                <a:ea typeface="굴림" charset="-127"/>
              </a:rPr>
              <a:t>, a um </a:t>
            </a:r>
            <a:r>
              <a:rPr lang="en-US" altLang="ko-KR" sz="1800" dirty="0" err="1" smtClean="0">
                <a:latin typeface="Verdana" panose="020B0604030504040204" pitchFamily="34" charset="0"/>
                <a:ea typeface="굴림" charset="-127"/>
              </a:rPr>
              <a:t>aprendizado</a:t>
            </a:r>
            <a:r>
              <a:rPr lang="en-US" altLang="ko-KR" sz="1800" dirty="0" smtClean="0">
                <a:latin typeface="Verdana" panose="020B0604030504040204" pitchFamily="34" charset="0"/>
                <a:ea typeface="굴림" charset="-127"/>
              </a:rPr>
              <a:t> </a:t>
            </a:r>
            <a:r>
              <a:rPr lang="en-US" altLang="ko-KR" sz="1800" dirty="0" err="1" smtClean="0">
                <a:latin typeface="Verdana" panose="020B0604030504040204" pitchFamily="34" charset="0"/>
                <a:ea typeface="굴림" charset="-127"/>
              </a:rPr>
              <a:t>importante</a:t>
            </a:r>
            <a:r>
              <a:rPr lang="en-US" altLang="ko-KR" sz="1800" dirty="0" smtClean="0">
                <a:latin typeface="Verdana" panose="020B0604030504040204" pitchFamily="34" charset="0"/>
                <a:ea typeface="굴림" charset="-127"/>
              </a:rPr>
              <a:t> </a:t>
            </a:r>
            <a:r>
              <a:rPr lang="en-US" altLang="ko-KR" sz="1800" dirty="0" err="1" smtClean="0">
                <a:latin typeface="Verdana" panose="020B0604030504040204" pitchFamily="34" charset="0"/>
                <a:ea typeface="굴림" charset="-127"/>
              </a:rPr>
              <a:t>sobre</a:t>
            </a:r>
            <a:r>
              <a:rPr lang="en-US" altLang="ko-KR" sz="1800" dirty="0" smtClean="0">
                <a:latin typeface="Verdana" panose="020B0604030504040204" pitchFamily="34" charset="0"/>
                <a:ea typeface="굴림" charset="-127"/>
              </a:rPr>
              <a:t> </a:t>
            </a:r>
            <a:r>
              <a:rPr lang="en-US" altLang="ko-KR" sz="1800" dirty="0" err="1" smtClean="0">
                <a:latin typeface="Verdana" panose="020B0604030504040204" pitchFamily="34" charset="0"/>
                <a:ea typeface="굴림" charset="-127"/>
              </a:rPr>
              <a:t>melhoria</a:t>
            </a:r>
            <a:r>
              <a:rPr lang="en-US" altLang="ko-KR" sz="1800" dirty="0" smtClean="0">
                <a:latin typeface="Verdana" panose="020B0604030504040204" pitchFamily="34" charset="0"/>
                <a:ea typeface="굴림" charset="-127"/>
              </a:rPr>
              <a:t> de </a:t>
            </a:r>
            <a:r>
              <a:rPr lang="en-US" altLang="ko-KR" sz="1800" dirty="0" err="1" smtClean="0">
                <a:latin typeface="Verdana" panose="020B0604030504040204" pitchFamily="34" charset="0"/>
                <a:ea typeface="굴림" charset="-127"/>
              </a:rPr>
              <a:t>precisão</a:t>
            </a:r>
            <a:r>
              <a:rPr lang="en-US" altLang="ko-KR" sz="1800" dirty="0" smtClean="0">
                <a:latin typeface="Verdana" panose="020B0604030504040204" pitchFamily="34" charset="0"/>
                <a:ea typeface="굴림" charset="-127"/>
              </a:rPr>
              <a:t> e performance </a:t>
            </a:r>
            <a:r>
              <a:rPr lang="en-US" altLang="ko-KR" sz="1800" dirty="0" err="1" smtClean="0">
                <a:latin typeface="Verdana" panose="020B0604030504040204" pitchFamily="34" charset="0"/>
                <a:ea typeface="굴림" charset="-127"/>
              </a:rPr>
              <a:t>em</a:t>
            </a:r>
            <a:r>
              <a:rPr lang="en-US" altLang="ko-KR" sz="1800" dirty="0" smtClean="0">
                <a:latin typeface="Verdana" panose="020B0604030504040204" pitchFamily="34" charset="0"/>
                <a:ea typeface="굴림" charset="-127"/>
              </a:rPr>
              <a:t> </a:t>
            </a:r>
            <a:r>
              <a:rPr lang="en-US" altLang="ko-KR" sz="1800" dirty="0" err="1" smtClean="0">
                <a:latin typeface="Verdana" panose="020B0604030504040204" pitchFamily="34" charset="0"/>
                <a:ea typeface="굴림" charset="-127"/>
              </a:rPr>
              <a:t>softwares</a:t>
            </a:r>
            <a:r>
              <a:rPr lang="en-US" altLang="ko-KR" sz="1800" dirty="0" smtClean="0">
                <a:latin typeface="Verdana" panose="020B0604030504040204" pitchFamily="34" charset="0"/>
                <a:ea typeface="굴림" charset="-127"/>
              </a:rPr>
              <a:t> no </a:t>
            </a:r>
            <a:r>
              <a:rPr lang="en-US" altLang="ko-KR" sz="1800" dirty="0" err="1" smtClean="0">
                <a:latin typeface="Verdana" panose="020B0604030504040204" pitchFamily="34" charset="0"/>
                <a:ea typeface="굴림" charset="-127"/>
              </a:rPr>
              <a:t>geral</a:t>
            </a:r>
            <a:r>
              <a:rPr lang="en-US" altLang="ko-KR" sz="1800" dirty="0" smtClean="0">
                <a:latin typeface="Verdana" panose="020B0604030504040204" pitchFamily="34" charset="0"/>
                <a:ea typeface="굴림" charset="-127"/>
              </a:rPr>
              <a:t>, </a:t>
            </a:r>
            <a:r>
              <a:rPr lang="en-US" altLang="ko-KR" sz="1800" dirty="0" err="1" smtClean="0">
                <a:latin typeface="Verdana" panose="020B0604030504040204" pitchFamily="34" charset="0"/>
                <a:ea typeface="굴림" charset="-127"/>
              </a:rPr>
              <a:t>não</a:t>
            </a:r>
            <a:r>
              <a:rPr lang="en-US" altLang="ko-KR" sz="1800" dirty="0" smtClean="0">
                <a:latin typeface="Verdana" panose="020B0604030504040204" pitchFamily="34" charset="0"/>
                <a:ea typeface="굴림" charset="-127"/>
              </a:rPr>
              <a:t> </a:t>
            </a:r>
            <a:r>
              <a:rPr lang="en-US" altLang="ko-KR" sz="1800" dirty="0" err="1" smtClean="0">
                <a:latin typeface="Verdana" panose="020B0604030504040204" pitchFamily="34" charset="0"/>
                <a:ea typeface="굴림" charset="-127"/>
              </a:rPr>
              <a:t>apenas</a:t>
            </a:r>
            <a:r>
              <a:rPr lang="en-US" altLang="ko-KR" sz="1800" dirty="0" smtClean="0">
                <a:latin typeface="Verdana" panose="020B0604030504040204" pitchFamily="34" charset="0"/>
                <a:ea typeface="굴림" charset="-127"/>
              </a:rPr>
              <a:t> para </a:t>
            </a:r>
            <a:r>
              <a:rPr lang="en-US" altLang="ko-KR" sz="1800" dirty="0" err="1" smtClean="0">
                <a:latin typeface="Verdana" panose="020B0604030504040204" pitchFamily="34" charset="0"/>
                <a:ea typeface="굴림" charset="-127"/>
              </a:rPr>
              <a:t>jogos</a:t>
            </a:r>
            <a:r>
              <a:rPr lang="en-US" altLang="ko-KR" sz="1800" dirty="0" smtClean="0">
                <a:latin typeface="Verdana" panose="020B0604030504040204" pitchFamily="34" charset="0"/>
                <a:ea typeface="굴림" charset="-127"/>
              </a:rPr>
              <a:t>;</a:t>
            </a:r>
            <a:endParaRPr lang="en-US" altLang="ko-KR" sz="1800" dirty="0">
              <a:latin typeface="Verdana" panose="020B0604030504040204" pitchFamily="34" charset="0"/>
              <a:ea typeface="굴림" charset="-127"/>
            </a:endParaRPr>
          </a:p>
          <a:p>
            <a:pPr>
              <a:lnSpc>
                <a:spcPct val="80000"/>
              </a:lnSpc>
            </a:pPr>
            <a:endParaRPr lang="en-US" altLang="ko-KR" sz="1800" dirty="0">
              <a:latin typeface="Verdana" panose="020B0604030504040204" pitchFamily="34" charset="0"/>
              <a:ea typeface="굴림" charset="-127"/>
            </a:endParaRPr>
          </a:p>
          <a:p>
            <a:pPr>
              <a:lnSpc>
                <a:spcPct val="80000"/>
              </a:lnSpc>
            </a:pPr>
            <a:r>
              <a:rPr lang="en-US" altLang="ko-KR" sz="1800" dirty="0" err="1" smtClean="0">
                <a:latin typeface="Verdana" panose="020B0604030504040204" pitchFamily="34" charset="0"/>
                <a:ea typeface="굴림" charset="-127"/>
              </a:rPr>
              <a:t>Interesse</a:t>
            </a:r>
            <a:r>
              <a:rPr lang="en-US" altLang="ko-KR" sz="1800" dirty="0" smtClean="0">
                <a:latin typeface="Verdana" panose="020B0604030504040204" pitchFamily="34" charset="0"/>
                <a:ea typeface="굴림" charset="-127"/>
              </a:rPr>
              <a:t> no </a:t>
            </a:r>
            <a:r>
              <a:rPr lang="en-US" altLang="ko-KR" sz="1800" dirty="0" err="1" smtClean="0">
                <a:latin typeface="Verdana" panose="020B0604030504040204" pitchFamily="34" charset="0"/>
                <a:ea typeface="굴림" charset="-127"/>
              </a:rPr>
              <a:t>desenvolvimento</a:t>
            </a:r>
            <a:r>
              <a:rPr lang="en-US" altLang="ko-KR" sz="1800" dirty="0" smtClean="0">
                <a:latin typeface="Verdana" panose="020B0604030504040204" pitchFamily="34" charset="0"/>
                <a:ea typeface="굴림" charset="-127"/>
              </a:rPr>
              <a:t> de </a:t>
            </a:r>
            <a:r>
              <a:rPr lang="en-US" altLang="ko-KR" sz="1800" dirty="0" err="1" smtClean="0">
                <a:latin typeface="Verdana" panose="020B0604030504040204" pitchFamily="34" charset="0"/>
                <a:ea typeface="굴림" charset="-127"/>
              </a:rPr>
              <a:t>jogos</a:t>
            </a:r>
            <a:r>
              <a:rPr lang="en-US" altLang="ko-KR" sz="1800" dirty="0" smtClean="0">
                <a:latin typeface="Verdana" panose="020B0604030504040204" pitchFamily="34" charset="0"/>
                <a:ea typeface="굴림" charset="-127"/>
              </a:rPr>
              <a:t> retro;</a:t>
            </a:r>
            <a:endParaRPr lang="en-US" altLang="ko-KR" sz="1800" dirty="0">
              <a:latin typeface="Verdana" panose="020B0604030504040204" pitchFamily="34" charset="0"/>
              <a:ea typeface="굴림" charset="-127"/>
            </a:endParaRPr>
          </a:p>
          <a:p>
            <a:pPr>
              <a:lnSpc>
                <a:spcPct val="80000"/>
              </a:lnSpc>
            </a:pPr>
            <a:endParaRPr lang="en-US" altLang="ko-KR" sz="1800" dirty="0">
              <a:latin typeface="Verdana" panose="020B0604030504040204" pitchFamily="34" charset="0"/>
              <a:ea typeface="굴림" charset="-127"/>
            </a:endParaRPr>
          </a:p>
          <a:p>
            <a:pPr>
              <a:lnSpc>
                <a:spcPct val="80000"/>
              </a:lnSpc>
            </a:pPr>
            <a:r>
              <a:rPr lang="en-US" altLang="pt-BR" sz="1800" dirty="0" err="1" smtClean="0">
                <a:latin typeface="Verdana" panose="020B0604030504040204" pitchFamily="34" charset="0"/>
                <a:ea typeface="굴림" charset="-127"/>
              </a:rPr>
              <a:t>Maior</a:t>
            </a:r>
            <a:r>
              <a:rPr lang="en-US" altLang="pt-BR" sz="1800" dirty="0" smtClean="0">
                <a:latin typeface="Verdana" panose="020B0604030504040204" pitchFamily="34" charset="0"/>
                <a:ea typeface="굴림" charset="-127"/>
              </a:rPr>
              <a:t> </a:t>
            </a:r>
            <a:r>
              <a:rPr lang="en-US" altLang="pt-BR" sz="1800" dirty="0" err="1" smtClean="0">
                <a:latin typeface="Verdana" panose="020B0604030504040204" pitchFamily="34" charset="0"/>
                <a:ea typeface="굴림" charset="-127"/>
              </a:rPr>
              <a:t>disponibilidade</a:t>
            </a:r>
            <a:r>
              <a:rPr lang="en-US" altLang="pt-BR" sz="1800" dirty="0" smtClean="0">
                <a:latin typeface="Verdana" panose="020B0604030504040204" pitchFamily="34" charset="0"/>
                <a:ea typeface="굴림" charset="-127"/>
              </a:rPr>
              <a:t> de </a:t>
            </a:r>
            <a:r>
              <a:rPr lang="en-US" altLang="pt-BR" sz="1800" dirty="0" err="1">
                <a:latin typeface="Verdana" panose="020B0604030504040204" pitchFamily="34" charset="0"/>
                <a:ea typeface="굴림" charset="-127"/>
              </a:rPr>
              <a:t>d</a:t>
            </a:r>
            <a:r>
              <a:rPr lang="en-US" altLang="pt-BR" sz="1800" dirty="0" err="1" smtClean="0">
                <a:latin typeface="Verdana" panose="020B0604030504040204" pitchFamily="34" charset="0"/>
                <a:ea typeface="굴림" charset="-127"/>
              </a:rPr>
              <a:t>ocumentação</a:t>
            </a:r>
            <a:r>
              <a:rPr lang="en-US" altLang="pt-BR" sz="1800" dirty="0" smtClean="0">
                <a:latin typeface="Verdana" panose="020B0604030504040204" pitchFamily="34" charset="0"/>
                <a:ea typeface="굴림" charset="-127"/>
              </a:rPr>
              <a:t> e </a:t>
            </a:r>
            <a:r>
              <a:rPr lang="en-US" altLang="pt-BR" sz="1800" dirty="0" err="1" smtClean="0">
                <a:latin typeface="Verdana" panose="020B0604030504040204" pitchFamily="34" charset="0"/>
                <a:ea typeface="굴림" charset="-127"/>
              </a:rPr>
              <a:t>apostilas</a:t>
            </a:r>
            <a:r>
              <a:rPr lang="en-US" altLang="pt-BR" sz="1800" dirty="0" smtClean="0">
                <a:latin typeface="Verdana" panose="020B0604030504040204" pitchFamily="34" charset="0"/>
                <a:ea typeface="굴림" charset="-127"/>
              </a:rPr>
              <a:t> </a:t>
            </a:r>
            <a:r>
              <a:rPr lang="en-US" altLang="pt-BR" sz="1800" dirty="0" err="1" smtClean="0">
                <a:latin typeface="Verdana" panose="020B0604030504040204" pitchFamily="34" charset="0"/>
                <a:ea typeface="굴림" charset="-127"/>
              </a:rPr>
              <a:t>em</a:t>
            </a:r>
            <a:r>
              <a:rPr lang="en-US" altLang="pt-BR" sz="1800" dirty="0" smtClean="0">
                <a:latin typeface="Verdana" panose="020B0604030504040204" pitchFamily="34" charset="0"/>
                <a:ea typeface="굴림" charset="-127"/>
              </a:rPr>
              <a:t> </a:t>
            </a:r>
            <a:r>
              <a:rPr lang="en-US" altLang="pt-BR" sz="1800" dirty="0" err="1" smtClean="0">
                <a:latin typeface="Verdana" panose="020B0604030504040204" pitchFamily="34" charset="0"/>
                <a:ea typeface="굴림" charset="-127"/>
              </a:rPr>
              <a:t>comparação</a:t>
            </a:r>
            <a:r>
              <a:rPr lang="en-US" altLang="pt-BR" sz="1800" dirty="0" smtClean="0">
                <a:latin typeface="Verdana" panose="020B0604030504040204" pitchFamily="34" charset="0"/>
                <a:ea typeface="굴림" charset="-127"/>
              </a:rPr>
              <a:t> a outros </a:t>
            </a:r>
            <a:r>
              <a:rPr lang="en-US" altLang="pt-BR" sz="1800" dirty="0" err="1" smtClean="0">
                <a:latin typeface="Verdana" panose="020B0604030504040204" pitchFamily="34" charset="0"/>
                <a:ea typeface="굴림" charset="-127"/>
              </a:rPr>
              <a:t>projetos</a:t>
            </a:r>
            <a:r>
              <a:rPr lang="en-US" altLang="pt-BR" sz="1800" dirty="0" smtClean="0">
                <a:latin typeface="Verdana" panose="020B0604030504040204" pitchFamily="34" charset="0"/>
                <a:ea typeface="굴림" charset="-127"/>
              </a:rPr>
              <a:t> que </a:t>
            </a:r>
            <a:r>
              <a:rPr lang="en-US" altLang="pt-BR" sz="1800" dirty="0" err="1" smtClean="0">
                <a:latin typeface="Verdana" panose="020B0604030504040204" pitchFamily="34" charset="0"/>
                <a:ea typeface="굴림" charset="-127"/>
              </a:rPr>
              <a:t>tinha</a:t>
            </a:r>
            <a:r>
              <a:rPr lang="en-US" altLang="pt-BR" sz="1800" dirty="0" smtClean="0">
                <a:latin typeface="Verdana" panose="020B0604030504040204" pitchFamily="34" charset="0"/>
                <a:ea typeface="굴림" charset="-127"/>
              </a:rPr>
              <a:t> </a:t>
            </a:r>
            <a:r>
              <a:rPr lang="en-US" altLang="pt-BR" sz="1800" dirty="0" err="1" smtClean="0">
                <a:latin typeface="Verdana" panose="020B0604030504040204" pitchFamily="34" charset="0"/>
                <a:ea typeface="굴림" charset="-127"/>
              </a:rPr>
              <a:t>sido</a:t>
            </a:r>
            <a:r>
              <a:rPr lang="en-US" altLang="pt-BR" sz="1800" dirty="0" smtClean="0">
                <a:latin typeface="Verdana" panose="020B0604030504040204" pitchFamily="34" charset="0"/>
                <a:ea typeface="굴림" charset="-127"/>
              </a:rPr>
              <a:t> </a:t>
            </a:r>
            <a:r>
              <a:rPr lang="en-US" altLang="pt-BR" sz="1800" dirty="0" err="1" smtClean="0">
                <a:latin typeface="Verdana" panose="020B0604030504040204" pitchFamily="34" charset="0"/>
                <a:ea typeface="굴림" charset="-127"/>
              </a:rPr>
              <a:t>cogitado</a:t>
            </a:r>
            <a:r>
              <a:rPr lang="en-US" altLang="pt-BR" sz="1800" dirty="0" smtClean="0">
                <a:latin typeface="Verdana" panose="020B0604030504040204" pitchFamily="34" charset="0"/>
                <a:ea typeface="굴림" charset="-127"/>
              </a:rPr>
              <a:t> </a:t>
            </a:r>
            <a:r>
              <a:rPr lang="en-US" altLang="pt-BR" sz="1800" dirty="0" err="1" smtClean="0">
                <a:latin typeface="Verdana" panose="020B0604030504040204" pitchFamily="34" charset="0"/>
                <a:ea typeface="굴림" charset="-127"/>
              </a:rPr>
              <a:t>anteriormente</a:t>
            </a:r>
            <a:r>
              <a:rPr lang="en-US" altLang="pt-BR" sz="1800" dirty="0">
                <a:latin typeface="Verdana" panose="020B0604030504040204" pitchFamily="34" charset="0"/>
                <a:ea typeface="굴림" charset="-127"/>
              </a:rPr>
              <a:t>.</a:t>
            </a:r>
            <a:endParaRPr lang="en-US" altLang="pt-BR" sz="1800" dirty="0"/>
          </a:p>
          <a:p>
            <a:pPr>
              <a:lnSpc>
                <a:spcPct val="80000"/>
              </a:lnSpc>
            </a:pPr>
            <a:endParaRPr lang="ru-RU" altLang="pt-BR" sz="1800" dirty="0"/>
          </a:p>
          <a:p>
            <a:pPr>
              <a:lnSpc>
                <a:spcPct val="80000"/>
              </a:lnSpc>
            </a:pPr>
            <a:endParaRPr lang="ru-RU" altLang="pt-BR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443" y="4257808"/>
            <a:ext cx="4264557" cy="2608638"/>
          </a:xfrm>
          <a:prstGeom prst="rect">
            <a:avLst/>
          </a:prstGeom>
        </p:spPr>
      </p:pic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762000"/>
            <a:ext cx="6934200" cy="715963"/>
          </a:xfrm>
        </p:spPr>
        <p:txBody>
          <a:bodyPr/>
          <a:lstStyle/>
          <a:p>
            <a:r>
              <a:rPr lang="en-US" altLang="pt-BR" sz="4000" dirty="0" err="1" smtClean="0">
                <a:solidFill>
                  <a:schemeClr val="tx1"/>
                </a:solidFill>
              </a:rPr>
              <a:t>Planejamento</a:t>
            </a:r>
            <a:endParaRPr lang="en-US" altLang="pt-BR" sz="4000" dirty="0">
              <a:solidFill>
                <a:schemeClr val="tx1"/>
              </a:solidFill>
            </a:endParaRP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731959"/>
            <a:ext cx="6934200" cy="263314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Verdana" panose="020B0604030504040204" pitchFamily="34" charset="0"/>
                <a:ea typeface="굴림" charset="-127"/>
              </a:rPr>
              <a:t>SPRINT 01: </a:t>
            </a:r>
            <a:r>
              <a:rPr lang="en-US" altLang="ko-KR" sz="1800" dirty="0" err="1">
                <a:solidFill>
                  <a:srgbClr val="000000"/>
                </a:solidFill>
                <a:latin typeface="Verdana" panose="020B0604030504040204" pitchFamily="34" charset="0"/>
                <a:ea typeface="굴림" charset="-127"/>
              </a:rPr>
              <a:t>Estudo</a:t>
            </a:r>
            <a:r>
              <a:rPr lang="en-US" altLang="ko-KR" sz="1800" dirty="0">
                <a:solidFill>
                  <a:srgbClr val="000000"/>
                </a:solidFill>
                <a:latin typeface="Verdana" panose="020B0604030504040204" pitchFamily="34" charset="0"/>
                <a:ea typeface="굴림" charset="-127"/>
              </a:rPr>
              <a:t> das </a:t>
            </a:r>
            <a:r>
              <a:rPr lang="en-US" altLang="ko-KR" sz="1800" dirty="0" err="1">
                <a:solidFill>
                  <a:srgbClr val="000000"/>
                </a:solidFill>
                <a:latin typeface="Verdana" panose="020B0604030504040204" pitchFamily="34" charset="0"/>
                <a:ea typeface="굴림" charset="-127"/>
              </a:rPr>
              <a:t>documentações</a:t>
            </a:r>
            <a:r>
              <a:rPr lang="en-US" altLang="ko-KR" sz="1800" dirty="0">
                <a:solidFill>
                  <a:srgbClr val="000000"/>
                </a:solidFill>
                <a:latin typeface="Verdana" panose="020B0604030504040204" pitchFamily="34" charset="0"/>
                <a:ea typeface="굴림" charset="-127"/>
              </a:rPr>
              <a:t> e </a:t>
            </a:r>
            <a:r>
              <a:rPr lang="en-US" altLang="ko-KR" sz="1800" dirty="0" err="1">
                <a:solidFill>
                  <a:srgbClr val="000000"/>
                </a:solidFill>
                <a:latin typeface="Verdana" panose="020B0604030504040204" pitchFamily="34" charset="0"/>
                <a:ea typeface="굴림" charset="-127"/>
              </a:rPr>
              <a:t>ferramentas</a:t>
            </a:r>
            <a:endParaRPr lang="en-US" altLang="ko-KR" sz="1800" dirty="0">
              <a:solidFill>
                <a:srgbClr val="000000"/>
              </a:solidFill>
              <a:latin typeface="Verdana" panose="020B0604030504040204" pitchFamily="34" charset="0"/>
              <a:ea typeface="굴림" charset="-127"/>
            </a:endParaRPr>
          </a:p>
          <a:p>
            <a:pPr>
              <a:lnSpc>
                <a:spcPct val="80000"/>
              </a:lnSpc>
            </a:pPr>
            <a:endParaRPr lang="en-US" altLang="ko-KR" sz="1800" dirty="0">
              <a:solidFill>
                <a:srgbClr val="000000"/>
              </a:solidFill>
              <a:latin typeface="Verdana" panose="020B0604030504040204" pitchFamily="34" charset="0"/>
              <a:ea typeface="굴림" charset="-127"/>
            </a:endParaRPr>
          </a:p>
          <a:p>
            <a:pPr>
              <a:lnSpc>
                <a:spcPct val="8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Verdana" panose="020B0604030504040204" pitchFamily="34" charset="0"/>
                <a:ea typeface="굴림" charset="-127"/>
              </a:rPr>
              <a:t>SPRINT 02: </a:t>
            </a:r>
            <a:r>
              <a:rPr lang="en-US" altLang="ko-KR" sz="1800" dirty="0" err="1">
                <a:solidFill>
                  <a:srgbClr val="000000"/>
                </a:solidFill>
                <a:latin typeface="Verdana" panose="020B0604030504040204" pitchFamily="34" charset="0"/>
                <a:ea typeface="굴림" charset="-127"/>
              </a:rPr>
              <a:t>Criação</a:t>
            </a:r>
            <a:r>
              <a:rPr lang="en-US" altLang="ko-KR" sz="1800" dirty="0">
                <a:solidFill>
                  <a:srgbClr val="000000"/>
                </a:solidFill>
                <a:latin typeface="Verdana" panose="020B0604030504040204" pitchFamily="34" charset="0"/>
                <a:ea typeface="굴림" charset="-127"/>
              </a:rPr>
              <a:t> e testes de Playfield</a:t>
            </a:r>
          </a:p>
          <a:p>
            <a:pPr>
              <a:lnSpc>
                <a:spcPct val="80000"/>
              </a:lnSpc>
            </a:pPr>
            <a:endParaRPr lang="en-US" altLang="ko-KR" sz="1800" dirty="0">
              <a:solidFill>
                <a:srgbClr val="000000"/>
              </a:solidFill>
              <a:latin typeface="Verdana" panose="020B0604030504040204" pitchFamily="34" charset="0"/>
              <a:ea typeface="굴림" charset="-127"/>
            </a:endParaRPr>
          </a:p>
          <a:p>
            <a:pPr>
              <a:lnSpc>
                <a:spcPct val="80000"/>
              </a:lnSpc>
            </a:pPr>
            <a:r>
              <a:rPr lang="en-US" altLang="pt-BR" sz="1800" dirty="0">
                <a:solidFill>
                  <a:srgbClr val="000000"/>
                </a:solidFill>
                <a:latin typeface="Verdana" panose="020B0604030504040204" pitchFamily="34" charset="0"/>
                <a:ea typeface="굴림" charset="-127"/>
              </a:rPr>
              <a:t>SPRINT 03: </a:t>
            </a:r>
            <a:r>
              <a:rPr lang="en-US" altLang="pt-BR" sz="1800" dirty="0" err="1">
                <a:solidFill>
                  <a:srgbClr val="000000"/>
                </a:solidFill>
                <a:latin typeface="Verdana" panose="020B0604030504040204" pitchFamily="34" charset="0"/>
                <a:ea typeface="굴림" charset="-127"/>
              </a:rPr>
              <a:t>Criação</a:t>
            </a:r>
            <a:r>
              <a:rPr lang="en-US" altLang="pt-BR" sz="1800" dirty="0">
                <a:solidFill>
                  <a:srgbClr val="000000"/>
                </a:solidFill>
                <a:latin typeface="Verdana" panose="020B0604030504040204" pitchFamily="34" charset="0"/>
                <a:ea typeface="굴림" charset="-127"/>
              </a:rPr>
              <a:t> e testes de </a:t>
            </a:r>
            <a:r>
              <a:rPr lang="en-US" altLang="pt-BR" sz="1800" dirty="0" err="1" smtClean="0">
                <a:solidFill>
                  <a:srgbClr val="000000"/>
                </a:solidFill>
                <a:latin typeface="Verdana" panose="020B0604030504040204" pitchFamily="34" charset="0"/>
                <a:ea typeface="굴림" charset="-127"/>
              </a:rPr>
              <a:t>colisões</a:t>
            </a:r>
            <a:endParaRPr lang="en-US" altLang="pt-BR" sz="1800" dirty="0">
              <a:solidFill>
                <a:srgbClr val="000000"/>
              </a:solidFill>
              <a:latin typeface="Verdana" panose="020B0604030504040204" pitchFamily="34" charset="0"/>
              <a:ea typeface="굴림" charset="-127"/>
            </a:endParaRPr>
          </a:p>
          <a:p>
            <a:pPr>
              <a:lnSpc>
                <a:spcPct val="80000"/>
              </a:lnSpc>
            </a:pPr>
            <a:endParaRPr lang="en-US" altLang="pt-BR" sz="1800" dirty="0">
              <a:solidFill>
                <a:srgbClr val="000000"/>
              </a:solidFill>
              <a:latin typeface="Verdana" panose="020B0604030504040204" pitchFamily="34" charset="0"/>
              <a:ea typeface="굴림" charset="-127"/>
            </a:endParaRPr>
          </a:p>
          <a:p>
            <a:pPr>
              <a:lnSpc>
                <a:spcPct val="80000"/>
              </a:lnSpc>
            </a:pPr>
            <a:r>
              <a:rPr lang="en-US" altLang="pt-BR" sz="1800" dirty="0">
                <a:solidFill>
                  <a:srgbClr val="000000"/>
                </a:solidFill>
                <a:latin typeface="Verdana" panose="020B0604030504040204" pitchFamily="34" charset="0"/>
                <a:ea typeface="굴림" charset="-127"/>
              </a:rPr>
              <a:t>SPRINT 04: </a:t>
            </a:r>
            <a:r>
              <a:rPr lang="en-US" altLang="pt-BR" sz="1800" dirty="0" err="1">
                <a:solidFill>
                  <a:srgbClr val="000000"/>
                </a:solidFill>
                <a:latin typeface="Verdana" panose="020B0604030504040204" pitchFamily="34" charset="0"/>
                <a:ea typeface="굴림" charset="-127"/>
              </a:rPr>
              <a:t>Implementação</a:t>
            </a:r>
            <a:r>
              <a:rPr lang="en-US" altLang="pt-BR" sz="1800" dirty="0">
                <a:solidFill>
                  <a:srgbClr val="000000"/>
                </a:solidFill>
                <a:latin typeface="Verdana" panose="020B0604030504040204" pitchFamily="34" charset="0"/>
                <a:ea typeface="굴림" charset="-127"/>
              </a:rPr>
              <a:t> e testes de </a:t>
            </a:r>
            <a:r>
              <a:rPr lang="en-US" altLang="pt-BR" sz="1800" dirty="0" err="1">
                <a:solidFill>
                  <a:srgbClr val="000000"/>
                </a:solidFill>
                <a:latin typeface="Verdana" panose="020B0604030504040204" pitchFamily="34" charset="0"/>
                <a:ea typeface="굴림" charset="-127"/>
              </a:rPr>
              <a:t>Som</a:t>
            </a:r>
            <a:endParaRPr lang="en-US" altLang="pt-BR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918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4281534"/>
            <a:ext cx="4211960" cy="2576465"/>
          </a:xfrm>
          <a:prstGeom prst="rect">
            <a:avLst/>
          </a:prstGeom>
        </p:spPr>
      </p:pic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762000"/>
            <a:ext cx="6934200" cy="715963"/>
          </a:xfrm>
        </p:spPr>
        <p:txBody>
          <a:bodyPr/>
          <a:lstStyle/>
          <a:p>
            <a:r>
              <a:rPr lang="en-US" altLang="pt-BR" sz="4000" dirty="0" err="1" smtClean="0">
                <a:solidFill>
                  <a:schemeClr val="tx1"/>
                </a:solidFill>
              </a:rPr>
              <a:t>Dificuldades</a:t>
            </a:r>
            <a:endParaRPr lang="en-US" altLang="pt-BR" sz="4000" dirty="0">
              <a:solidFill>
                <a:schemeClr val="tx1"/>
              </a:solidFill>
            </a:endParaRP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731959"/>
            <a:ext cx="6934200" cy="234511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ko-KR" sz="1800" dirty="0" err="1" smtClean="0">
                <a:solidFill>
                  <a:schemeClr val="tx1"/>
                </a:solidFill>
                <a:latin typeface="Verdana" panose="020B0604030504040204" pitchFamily="34" charset="0"/>
                <a:ea typeface="굴림" charset="-127"/>
              </a:rPr>
              <a:t>Curva</a:t>
            </a:r>
            <a:r>
              <a:rPr lang="en-US" altLang="ko-KR" sz="1800" dirty="0" smtClean="0">
                <a:solidFill>
                  <a:schemeClr val="tx1"/>
                </a:solidFill>
                <a:latin typeface="Verdana" panose="020B0604030504040204" pitchFamily="34" charset="0"/>
                <a:ea typeface="굴림" charset="-127"/>
              </a:rPr>
              <a:t> de </a:t>
            </a:r>
            <a:r>
              <a:rPr lang="en-US" altLang="ko-KR" sz="1800" dirty="0" err="1" smtClean="0">
                <a:solidFill>
                  <a:schemeClr val="tx1"/>
                </a:solidFill>
                <a:latin typeface="Verdana" panose="020B0604030504040204" pitchFamily="34" charset="0"/>
                <a:ea typeface="굴림" charset="-127"/>
              </a:rPr>
              <a:t>aprendizado</a:t>
            </a:r>
            <a:r>
              <a:rPr lang="en-US" altLang="ko-KR" sz="1800" dirty="0" smtClean="0">
                <a:solidFill>
                  <a:schemeClr val="tx1"/>
                </a:solidFill>
                <a:latin typeface="Verdana" panose="020B0604030504040204" pitchFamily="34" charset="0"/>
                <a:ea typeface="굴림" charset="-127"/>
              </a:rPr>
              <a:t>;</a:t>
            </a:r>
            <a:endParaRPr lang="en-US" altLang="ko-KR" sz="1800" dirty="0">
              <a:solidFill>
                <a:schemeClr val="tx1"/>
              </a:solidFill>
              <a:latin typeface="Verdana" panose="020B0604030504040204" pitchFamily="34" charset="0"/>
              <a:ea typeface="굴림" charset="-127"/>
            </a:endParaRPr>
          </a:p>
          <a:p>
            <a:pPr>
              <a:lnSpc>
                <a:spcPct val="80000"/>
              </a:lnSpc>
            </a:pPr>
            <a:endParaRPr lang="en-US" altLang="ko-KR" sz="1800" dirty="0">
              <a:solidFill>
                <a:schemeClr val="tx1"/>
              </a:solidFill>
              <a:latin typeface="Verdana" panose="020B0604030504040204" pitchFamily="34" charset="0"/>
              <a:ea typeface="굴림" charset="-127"/>
            </a:endParaRPr>
          </a:p>
          <a:p>
            <a:pPr>
              <a:lnSpc>
                <a:spcPct val="80000"/>
              </a:lnSpc>
            </a:pPr>
            <a:r>
              <a:rPr lang="en-US" altLang="ko-KR" sz="1800" dirty="0" smtClean="0">
                <a:solidFill>
                  <a:schemeClr val="tx1"/>
                </a:solidFill>
                <a:latin typeface="Verdana" panose="020B0604030504040204" pitchFamily="34" charset="0"/>
                <a:ea typeface="굴림" charset="-127"/>
              </a:rPr>
              <a:t>Tempo; </a:t>
            </a:r>
            <a:endParaRPr lang="en-US" altLang="ko-KR" sz="1800" dirty="0">
              <a:solidFill>
                <a:schemeClr val="tx1"/>
              </a:solidFill>
              <a:latin typeface="Verdana" panose="020B0604030504040204" pitchFamily="34" charset="0"/>
              <a:ea typeface="굴림" charset="-127"/>
            </a:endParaRPr>
          </a:p>
          <a:p>
            <a:pPr>
              <a:lnSpc>
                <a:spcPct val="80000"/>
              </a:lnSpc>
            </a:pPr>
            <a:endParaRPr lang="en-US" altLang="ko-KR" sz="1800" dirty="0">
              <a:solidFill>
                <a:schemeClr val="tx1"/>
              </a:solidFill>
              <a:latin typeface="Verdana" panose="020B0604030504040204" pitchFamily="34" charset="0"/>
              <a:ea typeface="굴림" charset="-127"/>
            </a:endParaRPr>
          </a:p>
          <a:p>
            <a:pPr>
              <a:lnSpc>
                <a:spcPct val="80000"/>
              </a:lnSpc>
            </a:pPr>
            <a:r>
              <a:rPr lang="en-US" altLang="ko-KR" sz="1800" dirty="0" err="1" smtClean="0">
                <a:solidFill>
                  <a:schemeClr val="tx1"/>
                </a:solidFill>
                <a:latin typeface="Verdana" panose="020B0604030504040204" pitchFamily="34" charset="0"/>
                <a:ea typeface="굴림" charset="-127"/>
              </a:rPr>
              <a:t>Otimização</a:t>
            </a:r>
            <a:r>
              <a:rPr lang="en-US" altLang="ko-KR" sz="1800" dirty="0" smtClean="0">
                <a:solidFill>
                  <a:schemeClr val="tx1"/>
                </a:solidFill>
                <a:latin typeface="Verdana" panose="020B0604030504040204" pitchFamily="34" charset="0"/>
                <a:ea typeface="굴림" charset="-127"/>
              </a:rPr>
              <a:t> do </a:t>
            </a:r>
            <a:r>
              <a:rPr lang="en-US" altLang="ko-KR" sz="1800" dirty="0" err="1" smtClean="0">
                <a:solidFill>
                  <a:schemeClr val="tx1"/>
                </a:solidFill>
                <a:latin typeface="Verdana" panose="020B0604030504040204" pitchFamily="34" charset="0"/>
                <a:ea typeface="굴림" charset="-127"/>
              </a:rPr>
              <a:t>som</a:t>
            </a:r>
            <a:r>
              <a:rPr lang="en-US" altLang="ko-KR" sz="1800" dirty="0" smtClean="0">
                <a:solidFill>
                  <a:schemeClr val="tx1"/>
                </a:solidFill>
                <a:latin typeface="Verdana" panose="020B0604030504040204" pitchFamily="34" charset="0"/>
                <a:ea typeface="굴림" charset="-127"/>
              </a:rPr>
              <a:t>;</a:t>
            </a:r>
          </a:p>
          <a:p>
            <a:pPr>
              <a:lnSpc>
                <a:spcPct val="80000"/>
              </a:lnSpc>
            </a:pPr>
            <a:endParaRPr lang="en-US" altLang="pt-BR" sz="1800" dirty="0">
              <a:solidFill>
                <a:schemeClr val="tx1"/>
              </a:solidFill>
              <a:latin typeface="Verdana" panose="020B0604030504040204" pitchFamily="34" charset="0"/>
              <a:ea typeface="굴림" charset="-127"/>
            </a:endParaRPr>
          </a:p>
          <a:p>
            <a:pPr>
              <a:lnSpc>
                <a:spcPct val="80000"/>
              </a:lnSpc>
            </a:pPr>
            <a:r>
              <a:rPr lang="en-US" altLang="pt-BR" sz="1800" dirty="0" err="1" smtClean="0">
                <a:solidFill>
                  <a:schemeClr val="tx1"/>
                </a:solidFill>
                <a:latin typeface="Verdana" panose="020B0604030504040204" pitchFamily="34" charset="0"/>
                <a:ea typeface="굴림" charset="-127"/>
              </a:rPr>
              <a:t>Complexidade</a:t>
            </a:r>
            <a:r>
              <a:rPr lang="en-US" altLang="pt-BR" sz="1800" dirty="0" smtClean="0">
                <a:solidFill>
                  <a:schemeClr val="tx1"/>
                </a:solidFill>
                <a:latin typeface="Verdana" panose="020B0604030504040204" pitchFamily="34" charset="0"/>
                <a:ea typeface="굴림" charset="-127"/>
              </a:rPr>
              <a:t> da </a:t>
            </a:r>
            <a:r>
              <a:rPr lang="en-US" altLang="pt-BR" sz="1800" dirty="0" err="1" smtClean="0">
                <a:solidFill>
                  <a:schemeClr val="tx1"/>
                </a:solidFill>
                <a:latin typeface="Verdana" panose="020B0604030504040204" pitchFamily="34" charset="0"/>
                <a:ea typeface="굴림" charset="-127"/>
              </a:rPr>
              <a:t>divisão</a:t>
            </a:r>
            <a:r>
              <a:rPr lang="en-US" altLang="pt-BR" sz="1800" dirty="0" smtClean="0">
                <a:solidFill>
                  <a:schemeClr val="tx1"/>
                </a:solidFill>
                <a:latin typeface="Verdana" panose="020B0604030504040204" pitchFamily="34" charset="0"/>
                <a:ea typeface="굴림" charset="-127"/>
              </a:rPr>
              <a:t> de </a:t>
            </a:r>
            <a:r>
              <a:rPr lang="en-US" altLang="pt-BR" sz="1800" dirty="0" err="1" smtClean="0">
                <a:solidFill>
                  <a:schemeClr val="tx1"/>
                </a:solidFill>
                <a:latin typeface="Verdana" panose="020B0604030504040204" pitchFamily="34" charset="0"/>
                <a:ea typeface="굴림" charset="-127"/>
              </a:rPr>
              <a:t>memória</a:t>
            </a:r>
            <a:r>
              <a:rPr lang="en-US" altLang="pt-BR" sz="1800" dirty="0" smtClean="0">
                <a:solidFill>
                  <a:schemeClr val="tx1"/>
                </a:solidFill>
                <a:latin typeface="Verdana" panose="020B0604030504040204" pitchFamily="34" charset="0"/>
                <a:ea typeface="굴림" charset="-127"/>
              </a:rPr>
              <a:t>.</a:t>
            </a:r>
            <a:endParaRPr lang="en-US" altLang="pt-BR" sz="18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</a:pPr>
            <a:endParaRPr lang="en-US" altLang="pt-BR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443" y="4257808"/>
            <a:ext cx="4264557" cy="2608638"/>
          </a:xfrm>
          <a:prstGeom prst="rect">
            <a:avLst/>
          </a:prstGeom>
        </p:spPr>
      </p:pic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762000"/>
            <a:ext cx="6934200" cy="715963"/>
          </a:xfrm>
        </p:spPr>
        <p:txBody>
          <a:bodyPr/>
          <a:lstStyle/>
          <a:p>
            <a:r>
              <a:rPr lang="en-US" altLang="pt-BR" sz="4000" dirty="0" err="1" smtClean="0">
                <a:solidFill>
                  <a:schemeClr val="tx1"/>
                </a:solidFill>
              </a:rPr>
              <a:t>Principais</a:t>
            </a:r>
            <a:r>
              <a:rPr lang="en-US" altLang="pt-BR" sz="4000" dirty="0" smtClean="0">
                <a:solidFill>
                  <a:schemeClr val="tx1"/>
                </a:solidFill>
              </a:rPr>
              <a:t> </a:t>
            </a:r>
            <a:r>
              <a:rPr lang="en-US" altLang="pt-BR" sz="4000" dirty="0" err="1" smtClean="0">
                <a:solidFill>
                  <a:schemeClr val="tx1"/>
                </a:solidFill>
              </a:rPr>
              <a:t>Elementos</a:t>
            </a:r>
            <a:endParaRPr lang="en-US" altLang="pt-BR" sz="4000" dirty="0">
              <a:solidFill>
                <a:schemeClr val="tx1"/>
              </a:solidFill>
            </a:endParaRP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51146" y="1916832"/>
            <a:ext cx="6934200" cy="1974496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ko-KR" sz="1800" dirty="0" smtClean="0">
                <a:solidFill>
                  <a:schemeClr val="tx1"/>
                </a:solidFill>
                <a:latin typeface="Verdana" panose="020B0604030504040204" pitchFamily="34" charset="0"/>
                <a:ea typeface="굴림" charset="-127"/>
              </a:rPr>
              <a:t>Playfield;</a:t>
            </a:r>
            <a:endParaRPr lang="en-US" altLang="ko-KR" sz="1800" dirty="0" smtClean="0">
              <a:solidFill>
                <a:schemeClr val="tx1"/>
              </a:solidFill>
              <a:latin typeface="Verdana" panose="020B0604030504040204" pitchFamily="34" charset="0"/>
              <a:ea typeface="굴림" charset="-127"/>
            </a:endParaRPr>
          </a:p>
          <a:p>
            <a:pPr>
              <a:lnSpc>
                <a:spcPct val="80000"/>
              </a:lnSpc>
            </a:pPr>
            <a:endParaRPr lang="en-US" altLang="ko-KR" sz="1800" dirty="0">
              <a:solidFill>
                <a:schemeClr val="tx1"/>
              </a:solidFill>
              <a:latin typeface="Verdana" panose="020B0604030504040204" pitchFamily="34" charset="0"/>
              <a:ea typeface="굴림" charset="-127"/>
            </a:endParaRPr>
          </a:p>
          <a:p>
            <a:pPr>
              <a:lnSpc>
                <a:spcPct val="80000"/>
              </a:lnSpc>
            </a:pPr>
            <a:r>
              <a:rPr lang="en-US" altLang="ko-KR" sz="1800" dirty="0" err="1" smtClean="0">
                <a:solidFill>
                  <a:schemeClr val="tx1"/>
                </a:solidFill>
                <a:latin typeface="Verdana" panose="020B0604030504040204" pitchFamily="34" charset="0"/>
                <a:ea typeface="굴림" charset="-127"/>
              </a:rPr>
              <a:t>Jogador</a:t>
            </a:r>
            <a:r>
              <a:rPr lang="en-US" altLang="ko-KR" sz="1800" dirty="0" smtClean="0">
                <a:solidFill>
                  <a:schemeClr val="tx1"/>
                </a:solidFill>
                <a:latin typeface="Verdana" panose="020B0604030504040204" pitchFamily="34" charset="0"/>
                <a:ea typeface="굴림" charset="-127"/>
              </a:rPr>
              <a:t> (</a:t>
            </a:r>
            <a:r>
              <a:rPr lang="en-US" altLang="ko-KR" sz="1800" dirty="0" err="1" smtClean="0">
                <a:solidFill>
                  <a:schemeClr val="tx1"/>
                </a:solidFill>
                <a:latin typeface="Verdana" panose="020B0604030504040204" pitchFamily="34" charset="0"/>
                <a:ea typeface="굴림" charset="-127"/>
              </a:rPr>
              <a:t>ou</a:t>
            </a:r>
            <a:r>
              <a:rPr lang="en-US" altLang="ko-KR" sz="1800" dirty="0" smtClean="0">
                <a:solidFill>
                  <a:schemeClr val="tx1"/>
                </a:solidFill>
                <a:latin typeface="Verdana" panose="020B0604030504040204" pitchFamily="34" charset="0"/>
                <a:ea typeface="굴림" charset="-127"/>
              </a:rPr>
              <a:t> </a:t>
            </a:r>
            <a:r>
              <a:rPr lang="en-US" altLang="ko-KR" sz="1800" dirty="0" err="1" smtClean="0">
                <a:solidFill>
                  <a:schemeClr val="tx1"/>
                </a:solidFill>
                <a:latin typeface="Verdana" panose="020B0604030504040204" pitchFamily="34" charset="0"/>
                <a:ea typeface="굴림" charset="-127"/>
              </a:rPr>
              <a:t>jogadores</a:t>
            </a:r>
            <a:r>
              <a:rPr lang="en-US" altLang="ko-KR" sz="1800" dirty="0" smtClean="0">
                <a:solidFill>
                  <a:schemeClr val="tx1"/>
                </a:solidFill>
                <a:latin typeface="Verdana" panose="020B0604030504040204" pitchFamily="34" charset="0"/>
                <a:ea typeface="굴림" charset="-127"/>
              </a:rPr>
              <a:t>, se for o </a:t>
            </a:r>
            <a:r>
              <a:rPr lang="en-US" altLang="ko-KR" sz="1800" dirty="0" err="1" smtClean="0">
                <a:solidFill>
                  <a:schemeClr val="tx1"/>
                </a:solidFill>
                <a:latin typeface="Verdana" panose="020B0604030504040204" pitchFamily="34" charset="0"/>
                <a:ea typeface="굴림" charset="-127"/>
              </a:rPr>
              <a:t>caso</a:t>
            </a:r>
            <a:r>
              <a:rPr lang="en-US" altLang="ko-KR" sz="1800" dirty="0" smtClean="0">
                <a:solidFill>
                  <a:schemeClr val="tx1"/>
                </a:solidFill>
                <a:latin typeface="Verdana" panose="020B0604030504040204" pitchFamily="34" charset="0"/>
                <a:ea typeface="굴림" charset="-127"/>
              </a:rPr>
              <a:t>);</a:t>
            </a:r>
            <a:endParaRPr lang="en-US" altLang="ko-KR" sz="1800" dirty="0" smtClean="0">
              <a:solidFill>
                <a:schemeClr val="tx1"/>
              </a:solidFill>
              <a:latin typeface="Verdana" panose="020B0604030504040204" pitchFamily="34" charset="0"/>
              <a:ea typeface="굴림" charset="-127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altLang="pt-BR" sz="1800" dirty="0">
              <a:solidFill>
                <a:schemeClr val="tx1"/>
              </a:solidFill>
              <a:latin typeface="Verdana" panose="020B0604030504040204" pitchFamily="34" charset="0"/>
              <a:ea typeface="굴림" charset="-127"/>
            </a:endParaRPr>
          </a:p>
          <a:p>
            <a:pPr>
              <a:lnSpc>
                <a:spcPct val="80000"/>
              </a:lnSpc>
            </a:pPr>
            <a:r>
              <a:rPr lang="en-US" altLang="pt-BR" sz="1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Policiais</a:t>
            </a:r>
            <a:r>
              <a:rPr lang="en-US" altLang="pt-BR" sz="1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altLang="pt-BR" sz="1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Corruptos</a:t>
            </a:r>
            <a:r>
              <a:rPr lang="en-US" altLang="pt-BR" sz="1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>
              <a:lnSpc>
                <a:spcPct val="80000"/>
              </a:lnSpc>
            </a:pPr>
            <a:endParaRPr lang="en-US" altLang="pt-BR" sz="1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222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633" y="5949280"/>
            <a:ext cx="1499367" cy="917166"/>
          </a:xfrm>
          <a:prstGeom prst="rect">
            <a:avLst/>
          </a:prstGeom>
        </p:spPr>
      </p:pic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07704" y="363475"/>
            <a:ext cx="6934200" cy="715963"/>
          </a:xfrm>
        </p:spPr>
        <p:txBody>
          <a:bodyPr/>
          <a:lstStyle/>
          <a:p>
            <a:r>
              <a:rPr lang="en-US" altLang="pt-BR" sz="4000" dirty="0" smtClean="0">
                <a:solidFill>
                  <a:schemeClr val="tx1"/>
                </a:solidFill>
              </a:rPr>
              <a:t>Scanlines</a:t>
            </a:r>
            <a:endParaRPr lang="en-US" altLang="pt-BR" sz="4000" dirty="0">
              <a:solidFill>
                <a:schemeClr val="tx1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8009" y="1912715"/>
            <a:ext cx="5616624" cy="4786637"/>
          </a:xfrm>
          <a:prstGeom prst="rect">
            <a:avLst/>
          </a:prstGeom>
        </p:spPr>
      </p:pic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1907704" y="1196752"/>
            <a:ext cx="6934200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Microsoft Sans Serif" panose="020B060402020202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Microsoft Sans Serif" panose="020B060402020202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Microsoft Sans Serif" panose="020B060402020202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Microsoft Sans Serif" panose="020B060402020202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Microsoft Sans Serif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Microsoft Sans Serif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Microsoft Sans Serif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Microsoft Sans Serif" panose="020B0604020202020204" pitchFamily="34" charset="0"/>
              </a:defRPr>
            </a:lvl9pPr>
          </a:lstStyle>
          <a:p>
            <a:r>
              <a:rPr lang="en-US" altLang="pt-BR" sz="1800" dirty="0" smtClean="0">
                <a:solidFill>
                  <a:schemeClr val="tx1"/>
                </a:solidFill>
              </a:rPr>
              <a:t>Scanlines </a:t>
            </a:r>
            <a:r>
              <a:rPr lang="en-US" altLang="pt-BR" sz="1800" dirty="0" err="1" smtClean="0">
                <a:solidFill>
                  <a:schemeClr val="tx1"/>
                </a:solidFill>
              </a:rPr>
              <a:t>são</a:t>
            </a:r>
            <a:r>
              <a:rPr lang="en-US" altLang="pt-BR" sz="1800" dirty="0" smtClean="0">
                <a:solidFill>
                  <a:schemeClr val="tx1"/>
                </a:solidFill>
              </a:rPr>
              <a:t> as “</a:t>
            </a:r>
            <a:r>
              <a:rPr lang="en-US" altLang="pt-BR" sz="1800" dirty="0" err="1" smtClean="0">
                <a:solidFill>
                  <a:schemeClr val="tx1"/>
                </a:solidFill>
              </a:rPr>
              <a:t>linhas</a:t>
            </a:r>
            <a:r>
              <a:rPr lang="en-US" altLang="pt-BR" sz="1800" dirty="0" smtClean="0">
                <a:solidFill>
                  <a:schemeClr val="tx1"/>
                </a:solidFill>
              </a:rPr>
              <a:t>” do </a:t>
            </a:r>
            <a:r>
              <a:rPr lang="en-US" altLang="pt-BR" sz="1800" dirty="0" err="1" smtClean="0">
                <a:solidFill>
                  <a:schemeClr val="tx1"/>
                </a:solidFill>
              </a:rPr>
              <a:t>jogo</a:t>
            </a:r>
            <a:r>
              <a:rPr lang="en-US" altLang="pt-BR" sz="1800" dirty="0" smtClean="0">
                <a:solidFill>
                  <a:schemeClr val="tx1"/>
                </a:solidFill>
              </a:rPr>
              <a:t>. </a:t>
            </a:r>
            <a:r>
              <a:rPr lang="en-US" altLang="pt-BR" sz="1800" dirty="0" err="1" smtClean="0">
                <a:solidFill>
                  <a:schemeClr val="tx1"/>
                </a:solidFill>
              </a:rPr>
              <a:t>Onde</a:t>
            </a:r>
            <a:r>
              <a:rPr lang="en-US" altLang="pt-BR" sz="1800" dirty="0" smtClean="0">
                <a:solidFill>
                  <a:schemeClr val="tx1"/>
                </a:solidFill>
              </a:rPr>
              <a:t> </a:t>
            </a:r>
            <a:r>
              <a:rPr lang="en-US" altLang="pt-BR" sz="1800" dirty="0" err="1" smtClean="0">
                <a:solidFill>
                  <a:schemeClr val="tx1"/>
                </a:solidFill>
              </a:rPr>
              <a:t>os</a:t>
            </a:r>
            <a:r>
              <a:rPr lang="en-US" altLang="pt-BR" sz="1800" dirty="0" smtClean="0">
                <a:solidFill>
                  <a:schemeClr val="tx1"/>
                </a:solidFill>
              </a:rPr>
              <a:t> pixels </a:t>
            </a:r>
            <a:r>
              <a:rPr lang="en-US" altLang="pt-BR" sz="1800" dirty="0" err="1" smtClean="0">
                <a:solidFill>
                  <a:schemeClr val="tx1"/>
                </a:solidFill>
              </a:rPr>
              <a:t>serão</a:t>
            </a:r>
            <a:r>
              <a:rPr lang="en-US" altLang="pt-BR" sz="1800" dirty="0" smtClean="0">
                <a:solidFill>
                  <a:schemeClr val="tx1"/>
                </a:solidFill>
              </a:rPr>
              <a:t>  </a:t>
            </a:r>
            <a:r>
              <a:rPr lang="en-US" altLang="pt-BR" sz="1800" dirty="0" err="1" smtClean="0">
                <a:solidFill>
                  <a:schemeClr val="tx1"/>
                </a:solidFill>
              </a:rPr>
              <a:t>moldados</a:t>
            </a:r>
            <a:r>
              <a:rPr lang="en-US" altLang="pt-BR" sz="1800" dirty="0" smtClean="0">
                <a:solidFill>
                  <a:schemeClr val="tx1"/>
                </a:solidFill>
              </a:rPr>
              <a:t>, </a:t>
            </a:r>
            <a:r>
              <a:rPr lang="en-US" altLang="pt-BR" sz="1800" dirty="0" err="1" smtClean="0">
                <a:solidFill>
                  <a:schemeClr val="tx1"/>
                </a:solidFill>
              </a:rPr>
              <a:t>podendo</a:t>
            </a:r>
            <a:r>
              <a:rPr lang="en-US" altLang="pt-BR" sz="1800" dirty="0" smtClean="0">
                <a:solidFill>
                  <a:schemeClr val="tx1"/>
                </a:solidFill>
              </a:rPr>
              <a:t> </a:t>
            </a:r>
            <a:r>
              <a:rPr lang="en-US" altLang="pt-BR" sz="1800" dirty="0" err="1" smtClean="0">
                <a:solidFill>
                  <a:schemeClr val="tx1"/>
                </a:solidFill>
              </a:rPr>
              <a:t>lhes</a:t>
            </a:r>
            <a:r>
              <a:rPr lang="en-US" altLang="pt-BR" sz="1800" dirty="0" smtClean="0">
                <a:solidFill>
                  <a:schemeClr val="tx1"/>
                </a:solidFill>
              </a:rPr>
              <a:t> </a:t>
            </a:r>
            <a:r>
              <a:rPr lang="en-US" altLang="pt-BR" sz="1800" dirty="0" err="1" smtClean="0">
                <a:solidFill>
                  <a:schemeClr val="tx1"/>
                </a:solidFill>
              </a:rPr>
              <a:t>atribuir</a:t>
            </a:r>
            <a:r>
              <a:rPr lang="en-US" altLang="pt-BR" sz="1800" dirty="0">
                <a:solidFill>
                  <a:schemeClr val="tx1"/>
                </a:solidFill>
              </a:rPr>
              <a:t> </a:t>
            </a:r>
            <a:r>
              <a:rPr lang="en-US" altLang="pt-BR" sz="1800" dirty="0" err="1" smtClean="0">
                <a:solidFill>
                  <a:schemeClr val="tx1"/>
                </a:solidFill>
              </a:rPr>
              <a:t>seu</a:t>
            </a:r>
            <a:r>
              <a:rPr lang="en-US" altLang="pt-BR" sz="1800" dirty="0" smtClean="0">
                <a:solidFill>
                  <a:schemeClr val="tx1"/>
                </a:solidFill>
              </a:rPr>
              <a:t> valor e cor.</a:t>
            </a:r>
            <a:endParaRPr lang="en-US" altLang="pt-BR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337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068" y="6093296"/>
            <a:ext cx="1263931" cy="773149"/>
          </a:xfrm>
          <a:prstGeom prst="rect">
            <a:avLst/>
          </a:prstGeom>
        </p:spPr>
      </p:pic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762000"/>
            <a:ext cx="6934200" cy="715963"/>
          </a:xfrm>
        </p:spPr>
        <p:txBody>
          <a:bodyPr/>
          <a:lstStyle/>
          <a:p>
            <a:r>
              <a:rPr lang="en-US" altLang="pt-BR" sz="4000" dirty="0" smtClean="0">
                <a:solidFill>
                  <a:schemeClr val="tx1"/>
                </a:solidFill>
              </a:rPr>
              <a:t>Playfield</a:t>
            </a:r>
            <a:endParaRPr lang="en-US" altLang="pt-BR" sz="4000" dirty="0">
              <a:solidFill>
                <a:schemeClr val="tx1"/>
              </a:solidFill>
            </a:endParaRPr>
          </a:p>
        </p:txBody>
      </p:sp>
      <p:sp>
        <p:nvSpPr>
          <p:cNvPr id="5" name="Espaço Reservado para Texto 4"/>
          <p:cNvSpPr txBox="1">
            <a:spLocks noGrp="1"/>
          </p:cNvSpPr>
          <p:nvPr>
            <p:ph type="body" idx="1"/>
          </p:nvPr>
        </p:nvSpPr>
        <p:spPr>
          <a:xfrm>
            <a:off x="1951038" y="1916113"/>
            <a:ext cx="6934200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 smtClean="0">
                <a:solidFill>
                  <a:srgbClr val="000000"/>
                </a:solidFill>
              </a:rPr>
              <a:t>Padrão de 20 bits que ocupa o lado esquerdo das </a:t>
            </a:r>
            <a:r>
              <a:rPr lang="pt-BR" sz="1800" dirty="0" err="1" smtClean="0">
                <a:solidFill>
                  <a:srgbClr val="000000"/>
                </a:solidFill>
              </a:rPr>
              <a:t>scanlines</a:t>
            </a:r>
            <a:r>
              <a:rPr lang="pt-BR" sz="1800" dirty="0" smtClean="0">
                <a:solidFill>
                  <a:srgbClr val="000000"/>
                </a:solidFill>
              </a:rPr>
              <a:t>.</a:t>
            </a:r>
          </a:p>
          <a:p>
            <a:endParaRPr lang="pt-BR" sz="1800" dirty="0" smtClean="0">
              <a:solidFill>
                <a:srgbClr val="000000"/>
              </a:solidFill>
            </a:endParaRPr>
          </a:p>
          <a:p>
            <a:r>
              <a:rPr lang="pt-BR" sz="1800" dirty="0" smtClean="0">
                <a:solidFill>
                  <a:srgbClr val="000000"/>
                </a:solidFill>
              </a:rPr>
              <a:t>O lado direito repete o mesmo padrão ou, se preferir, uma versão espelhada</a:t>
            </a:r>
            <a:endParaRPr lang="pt-BR" sz="1800" dirty="0">
              <a:solidFill>
                <a:srgbClr val="000000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1840" y="3356992"/>
            <a:ext cx="4059488" cy="258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31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068" y="6093296"/>
            <a:ext cx="1263931" cy="773149"/>
          </a:xfrm>
          <a:prstGeom prst="rect">
            <a:avLst/>
          </a:prstGeom>
        </p:spPr>
      </p:pic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762000"/>
            <a:ext cx="6934200" cy="715963"/>
          </a:xfrm>
        </p:spPr>
        <p:txBody>
          <a:bodyPr/>
          <a:lstStyle/>
          <a:p>
            <a:r>
              <a:rPr lang="en-US" altLang="pt-BR" sz="4000" dirty="0" smtClean="0">
                <a:solidFill>
                  <a:schemeClr val="tx1"/>
                </a:solidFill>
              </a:rPr>
              <a:t>Playfield</a:t>
            </a:r>
            <a:endParaRPr lang="en-US" altLang="pt-BR" sz="4000" dirty="0">
              <a:solidFill>
                <a:schemeClr val="tx1"/>
              </a:solidFill>
            </a:endParaRPr>
          </a:p>
        </p:txBody>
      </p:sp>
      <p:sp>
        <p:nvSpPr>
          <p:cNvPr id="5" name="Espaço Reservado para Texto 4"/>
          <p:cNvSpPr txBox="1">
            <a:spLocks noGrp="1"/>
          </p:cNvSpPr>
          <p:nvPr>
            <p:ph type="body" idx="1"/>
          </p:nvPr>
        </p:nvSpPr>
        <p:spPr>
          <a:xfrm>
            <a:off x="1853837" y="1556583"/>
            <a:ext cx="693420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 smtClean="0">
                <a:solidFill>
                  <a:srgbClr val="000000"/>
                </a:solidFill>
              </a:rPr>
              <a:t>Possui 3 registradores: PF0, PF1 e PF2.</a:t>
            </a:r>
          </a:p>
          <a:p>
            <a:r>
              <a:rPr lang="pt-BR" sz="1800" dirty="0" smtClean="0">
                <a:solidFill>
                  <a:srgbClr val="000000"/>
                </a:solidFill>
              </a:rPr>
              <a:t>É usado o registrador COLUPF para definir as cores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0937" y="2690769"/>
            <a:ext cx="3797739" cy="237626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5696" y="2564904"/>
            <a:ext cx="3490231" cy="252028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3768" y="5364642"/>
            <a:ext cx="5511214" cy="800661"/>
          </a:xfrm>
          <a:prstGeom prst="rect">
            <a:avLst/>
          </a:prstGeom>
        </p:spPr>
      </p:pic>
      <p:cxnSp>
        <p:nvCxnSpPr>
          <p:cNvPr id="10" name="Conector de seta reta 9"/>
          <p:cNvCxnSpPr/>
          <p:nvPr/>
        </p:nvCxnSpPr>
        <p:spPr bwMode="auto">
          <a:xfrm flipH="1">
            <a:off x="7524328" y="5085184"/>
            <a:ext cx="470654" cy="360040"/>
          </a:xfrm>
          <a:prstGeom prst="straightConnector1">
            <a:avLst/>
          </a:prstGeom>
          <a:gradFill rotWithShape="1">
            <a:gsLst>
              <a:gs pos="0">
                <a:schemeClr val="bg2">
                  <a:gamma/>
                  <a:tint val="26667"/>
                  <a:invGamma/>
                </a:schemeClr>
              </a:gs>
              <a:gs pos="100000">
                <a:schemeClr val="bg2">
                  <a:alpha val="14999"/>
                </a:schemeClr>
              </a:gs>
            </a:gsLst>
            <a:lin ang="5400000" scaled="1"/>
          </a:gradFill>
          <a:ln>
            <a:noFill/>
            <a:tailEnd type="triangle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Seta para a direita 15"/>
          <p:cNvSpPr/>
          <p:nvPr/>
        </p:nvSpPr>
        <p:spPr bwMode="auto">
          <a:xfrm rot="8683836">
            <a:off x="6382102" y="5177683"/>
            <a:ext cx="591201" cy="211461"/>
          </a:xfrm>
          <a:prstGeom prst="rightArrow">
            <a:avLst/>
          </a:prstGeom>
          <a:gradFill rotWithShape="1">
            <a:gsLst>
              <a:gs pos="0">
                <a:schemeClr val="bg2">
                  <a:gamma/>
                  <a:tint val="26667"/>
                  <a:invGamma/>
                </a:schemeClr>
              </a:gs>
              <a:gs pos="100000">
                <a:schemeClr val="bg2">
                  <a:alpha val="14999"/>
                </a:schemeClr>
              </a:gs>
            </a:gsLst>
            <a:lin ang="5400000" scaled="1"/>
          </a:gra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869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762000"/>
            <a:ext cx="6934200" cy="715963"/>
          </a:xfrm>
        </p:spPr>
        <p:txBody>
          <a:bodyPr/>
          <a:lstStyle/>
          <a:p>
            <a:r>
              <a:rPr lang="en-US" altLang="pt-BR" sz="3600" dirty="0" err="1" smtClean="0">
                <a:solidFill>
                  <a:schemeClr val="tx1"/>
                </a:solidFill>
              </a:rPr>
              <a:t>Divisão</a:t>
            </a:r>
            <a:r>
              <a:rPr lang="en-US" altLang="pt-BR" sz="3600" dirty="0" smtClean="0">
                <a:solidFill>
                  <a:schemeClr val="tx1"/>
                </a:solidFill>
              </a:rPr>
              <a:t> da </a:t>
            </a:r>
            <a:r>
              <a:rPr lang="en-US" altLang="pt-BR" sz="3600" dirty="0" err="1" smtClean="0">
                <a:solidFill>
                  <a:schemeClr val="tx1"/>
                </a:solidFill>
              </a:rPr>
              <a:t>Memória</a:t>
            </a:r>
            <a:r>
              <a:rPr lang="en-US" altLang="pt-BR" sz="3600" dirty="0" smtClean="0">
                <a:solidFill>
                  <a:schemeClr val="tx1"/>
                </a:solidFill>
              </a:rPr>
              <a:t> no A2600</a:t>
            </a:r>
            <a:endParaRPr lang="en-US" altLang="pt-BR" sz="3600" dirty="0">
              <a:solidFill>
                <a:schemeClr val="tx1"/>
              </a:solidFill>
            </a:endParaRP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731959"/>
            <a:ext cx="6934200" cy="148101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ko-KR" sz="1800" dirty="0" smtClean="0">
                <a:solidFill>
                  <a:schemeClr val="tx1"/>
                </a:solidFill>
                <a:latin typeface="Verdana" panose="020B0604030504040204" pitchFamily="34" charset="0"/>
                <a:ea typeface="굴림" charset="-127"/>
              </a:rPr>
              <a:t>TIA (</a:t>
            </a:r>
            <a:r>
              <a:rPr lang="en-US" altLang="ko-KR" sz="1800" dirty="0" err="1" smtClean="0">
                <a:solidFill>
                  <a:schemeClr val="tx1"/>
                </a:solidFill>
                <a:latin typeface="Verdana" panose="020B0604030504040204" pitchFamily="34" charset="0"/>
                <a:ea typeface="굴림" charset="-127"/>
              </a:rPr>
              <a:t>Áudio</a:t>
            </a:r>
            <a:r>
              <a:rPr lang="en-US" altLang="ko-KR" sz="1800" dirty="0" smtClean="0">
                <a:solidFill>
                  <a:schemeClr val="tx1"/>
                </a:solidFill>
                <a:latin typeface="Verdana" panose="020B0604030504040204" pitchFamily="34" charset="0"/>
                <a:ea typeface="굴림" charset="-127"/>
              </a:rPr>
              <a:t> e </a:t>
            </a:r>
            <a:r>
              <a:rPr lang="en-US" altLang="ko-KR" sz="1800" dirty="0" err="1" smtClean="0">
                <a:solidFill>
                  <a:schemeClr val="tx1"/>
                </a:solidFill>
                <a:latin typeface="Verdana" panose="020B0604030504040204" pitchFamily="34" charset="0"/>
                <a:ea typeface="굴림" charset="-127"/>
              </a:rPr>
              <a:t>Vídeo</a:t>
            </a:r>
            <a:r>
              <a:rPr lang="en-US" altLang="ko-KR" sz="1800" dirty="0" smtClean="0">
                <a:solidFill>
                  <a:schemeClr val="tx1"/>
                </a:solidFill>
                <a:latin typeface="Verdana" panose="020B0604030504040204" pitchFamily="34" charset="0"/>
                <a:ea typeface="굴림" charset="-127"/>
              </a:rPr>
              <a:t>) </a:t>
            </a:r>
            <a:endParaRPr lang="en-US" altLang="ko-KR" sz="1800" dirty="0">
              <a:solidFill>
                <a:schemeClr val="tx1"/>
              </a:solidFill>
              <a:latin typeface="Verdana" panose="020B0604030504040204" pitchFamily="34" charset="0"/>
              <a:ea typeface="굴림" charset="-127"/>
            </a:endParaRPr>
          </a:p>
          <a:p>
            <a:pPr>
              <a:lnSpc>
                <a:spcPct val="80000"/>
              </a:lnSpc>
            </a:pPr>
            <a:endParaRPr lang="en-US" altLang="ko-KR" sz="1800" dirty="0">
              <a:solidFill>
                <a:schemeClr val="tx1"/>
              </a:solidFill>
              <a:latin typeface="Verdana" panose="020B0604030504040204" pitchFamily="34" charset="0"/>
              <a:ea typeface="굴림" charset="-127"/>
            </a:endParaRPr>
          </a:p>
          <a:p>
            <a:pPr>
              <a:lnSpc>
                <a:spcPct val="80000"/>
              </a:lnSpc>
            </a:pPr>
            <a:r>
              <a:rPr lang="en-US" altLang="ko-KR" sz="1800" dirty="0" smtClean="0">
                <a:solidFill>
                  <a:schemeClr val="tx1"/>
                </a:solidFill>
                <a:latin typeface="Verdana" panose="020B0604030504040204" pitchFamily="34" charset="0"/>
                <a:ea typeface="굴림" charset="-127"/>
              </a:rPr>
              <a:t>PIA (RAM e </a:t>
            </a:r>
            <a:r>
              <a:rPr lang="en-US" altLang="ko-KR" sz="1800" dirty="0" err="1" smtClean="0">
                <a:solidFill>
                  <a:schemeClr val="tx1"/>
                </a:solidFill>
                <a:latin typeface="Verdana" panose="020B0604030504040204" pitchFamily="34" charset="0"/>
                <a:ea typeface="굴림" charset="-127"/>
              </a:rPr>
              <a:t>controladores</a:t>
            </a:r>
            <a:r>
              <a:rPr lang="en-US" altLang="ko-KR" sz="1800" dirty="0" smtClean="0">
                <a:solidFill>
                  <a:schemeClr val="tx1"/>
                </a:solidFill>
                <a:latin typeface="Verdana" panose="020B0604030504040204" pitchFamily="34" charset="0"/>
                <a:ea typeface="굴림" charset="-127"/>
              </a:rPr>
              <a:t>); </a:t>
            </a:r>
            <a:endParaRPr lang="en-US" altLang="ko-KR" sz="1800" dirty="0">
              <a:solidFill>
                <a:schemeClr val="tx1"/>
              </a:solidFill>
              <a:latin typeface="Verdana" panose="020B0604030504040204" pitchFamily="34" charset="0"/>
              <a:ea typeface="굴림" charset="-127"/>
            </a:endParaRPr>
          </a:p>
          <a:p>
            <a:pPr>
              <a:lnSpc>
                <a:spcPct val="80000"/>
              </a:lnSpc>
            </a:pPr>
            <a:endParaRPr lang="en-US" altLang="ko-KR" sz="1800" dirty="0">
              <a:solidFill>
                <a:schemeClr val="tx1"/>
              </a:solidFill>
              <a:latin typeface="Verdana" panose="020B0604030504040204" pitchFamily="34" charset="0"/>
              <a:ea typeface="굴림" charset="-127"/>
            </a:endParaRPr>
          </a:p>
          <a:p>
            <a:pPr>
              <a:lnSpc>
                <a:spcPct val="80000"/>
              </a:lnSpc>
            </a:pPr>
            <a:r>
              <a:rPr lang="en-US" altLang="ko-KR" sz="1800" dirty="0" smtClean="0">
                <a:solidFill>
                  <a:schemeClr val="tx1"/>
                </a:solidFill>
                <a:latin typeface="Verdana" panose="020B0604030504040204" pitchFamily="34" charset="0"/>
                <a:ea typeface="굴림" charset="-127"/>
              </a:rPr>
              <a:t>ROM (4KB </a:t>
            </a:r>
            <a:r>
              <a:rPr lang="en-US" altLang="ko-KR" sz="1800" dirty="0" err="1" smtClean="0">
                <a:solidFill>
                  <a:schemeClr val="tx1"/>
                </a:solidFill>
                <a:latin typeface="Verdana" panose="020B0604030504040204" pitchFamily="34" charset="0"/>
                <a:ea typeface="굴림" charset="-127"/>
              </a:rPr>
              <a:t>apenas</a:t>
            </a:r>
            <a:r>
              <a:rPr lang="en-US" altLang="ko-KR" sz="1800" dirty="0" smtClean="0">
                <a:solidFill>
                  <a:schemeClr val="tx1"/>
                </a:solidFill>
                <a:latin typeface="Verdana" panose="020B0604030504040204" pitchFamily="34" charset="0"/>
                <a:ea typeface="굴림" charset="-127"/>
              </a:rPr>
              <a:t>).</a:t>
            </a:r>
            <a:endParaRPr lang="en-US" altLang="ko-KR" sz="1800" dirty="0" smtClean="0">
              <a:solidFill>
                <a:schemeClr val="tx1"/>
              </a:solidFill>
              <a:latin typeface="Verdana" panose="020B0604030504040204" pitchFamily="34" charset="0"/>
              <a:ea typeface="굴림" charset="-127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3356992"/>
            <a:ext cx="1656184" cy="318770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9697" y="3638203"/>
            <a:ext cx="2957205" cy="195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74478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-template-24">
  <a:themeElements>
    <a:clrScheme name="powerpoint-template-24 16">
      <a:dk1>
        <a:srgbClr val="4D4D4D"/>
      </a:dk1>
      <a:lt1>
        <a:srgbClr val="FFFFFF"/>
      </a:lt1>
      <a:dk2>
        <a:srgbClr val="4D4D4D"/>
      </a:dk2>
      <a:lt2>
        <a:srgbClr val="285E80"/>
      </a:lt2>
      <a:accent1>
        <a:srgbClr val="3E7A98"/>
      </a:accent1>
      <a:accent2>
        <a:srgbClr val="5A91AC"/>
      </a:accent2>
      <a:accent3>
        <a:srgbClr val="FFFFFF"/>
      </a:accent3>
      <a:accent4>
        <a:srgbClr val="404040"/>
      </a:accent4>
      <a:accent5>
        <a:srgbClr val="AFBECA"/>
      </a:accent5>
      <a:accent6>
        <a:srgbClr val="51839B"/>
      </a:accent6>
      <a:hlink>
        <a:srgbClr val="6C9FB8"/>
      </a:hlink>
      <a:folHlink>
        <a:srgbClr val="DDDDDD"/>
      </a:folHlink>
    </a:clrScheme>
    <a:fontScheme name="powerpoint-template-24">
      <a:majorFont>
        <a:latin typeface="Microsoft Sans Serif"/>
        <a:ea typeface=""/>
        <a:cs typeface=""/>
      </a:majorFont>
      <a:minorFont>
        <a:latin typeface="Microsoft Sans Serif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pt-B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pt-B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powerpoint-template-24 1">
        <a:dk1>
          <a:srgbClr val="4D4D4D"/>
        </a:dk1>
        <a:lt1>
          <a:srgbClr val="FFFFFF"/>
        </a:lt1>
        <a:dk2>
          <a:srgbClr val="4D4D4D"/>
        </a:dk2>
        <a:lt2>
          <a:srgbClr val="0C209B"/>
        </a:lt2>
        <a:accent1>
          <a:srgbClr val="2167BF"/>
        </a:accent1>
        <a:accent2>
          <a:srgbClr val="C60C0D"/>
        </a:accent2>
        <a:accent3>
          <a:srgbClr val="FFFFFF"/>
        </a:accent3>
        <a:accent4>
          <a:srgbClr val="404040"/>
        </a:accent4>
        <a:accent5>
          <a:srgbClr val="ABB8DC"/>
        </a:accent5>
        <a:accent6>
          <a:srgbClr val="B30A0B"/>
        </a:accent6>
        <a:hlink>
          <a:srgbClr val="4793C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2">
        <a:dk1>
          <a:srgbClr val="4D4D4D"/>
        </a:dk1>
        <a:lt1>
          <a:srgbClr val="FFFFFF"/>
        </a:lt1>
        <a:dk2>
          <a:srgbClr val="4D4D4D"/>
        </a:dk2>
        <a:lt2>
          <a:srgbClr val="CC0000"/>
        </a:lt2>
        <a:accent1>
          <a:srgbClr val="FF9933"/>
        </a:accent1>
        <a:accent2>
          <a:srgbClr val="009900"/>
        </a:accent2>
        <a:accent3>
          <a:srgbClr val="FFFFFF"/>
        </a:accent3>
        <a:accent4>
          <a:srgbClr val="404040"/>
        </a:accent4>
        <a:accent5>
          <a:srgbClr val="FFCAAD"/>
        </a:accent5>
        <a:accent6>
          <a:srgbClr val="008A00"/>
        </a:accent6>
        <a:hlink>
          <a:srgbClr val="3366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3">
        <a:dk1>
          <a:srgbClr val="4D4D4D"/>
        </a:dk1>
        <a:lt1>
          <a:srgbClr val="FFFFFF"/>
        </a:lt1>
        <a:dk2>
          <a:srgbClr val="4D4D4D"/>
        </a:dk2>
        <a:lt2>
          <a:srgbClr val="116DE4"/>
        </a:lt2>
        <a:accent1>
          <a:srgbClr val="235CAF"/>
        </a:accent1>
        <a:accent2>
          <a:srgbClr val="54A1EE"/>
        </a:accent2>
        <a:accent3>
          <a:srgbClr val="FFFFFF"/>
        </a:accent3>
        <a:accent4>
          <a:srgbClr val="404040"/>
        </a:accent4>
        <a:accent5>
          <a:srgbClr val="ACB5D4"/>
        </a:accent5>
        <a:accent6>
          <a:srgbClr val="4B91D8"/>
        </a:accent6>
        <a:hlink>
          <a:srgbClr val="1391E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4">
        <a:dk1>
          <a:srgbClr val="4D4D4D"/>
        </a:dk1>
        <a:lt1>
          <a:srgbClr val="FFFFFF"/>
        </a:lt1>
        <a:dk2>
          <a:srgbClr val="4D4D4D"/>
        </a:dk2>
        <a:lt2>
          <a:srgbClr val="246DD8"/>
        </a:lt2>
        <a:accent1>
          <a:srgbClr val="2FC5F1"/>
        </a:accent1>
        <a:accent2>
          <a:srgbClr val="218DEB"/>
        </a:accent2>
        <a:accent3>
          <a:srgbClr val="FFFFFF"/>
        </a:accent3>
        <a:accent4>
          <a:srgbClr val="404040"/>
        </a:accent4>
        <a:accent5>
          <a:srgbClr val="ADDFF7"/>
        </a:accent5>
        <a:accent6>
          <a:srgbClr val="1D7FD5"/>
        </a:accent6>
        <a:hlink>
          <a:srgbClr val="39A1E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5">
        <a:dk1>
          <a:srgbClr val="4D4D4D"/>
        </a:dk1>
        <a:lt1>
          <a:srgbClr val="FFFFFF"/>
        </a:lt1>
        <a:dk2>
          <a:srgbClr val="4D4D4D"/>
        </a:dk2>
        <a:lt2>
          <a:srgbClr val="4377BA"/>
        </a:lt2>
        <a:accent1>
          <a:srgbClr val="5793D1"/>
        </a:accent1>
        <a:accent2>
          <a:srgbClr val="5FA2DB"/>
        </a:accent2>
        <a:accent3>
          <a:srgbClr val="FFFFFF"/>
        </a:accent3>
        <a:accent4>
          <a:srgbClr val="404040"/>
        </a:accent4>
        <a:accent5>
          <a:srgbClr val="B4C8E5"/>
        </a:accent5>
        <a:accent6>
          <a:srgbClr val="5592C6"/>
        </a:accent6>
        <a:hlink>
          <a:srgbClr val="68AEE3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6">
        <a:dk1>
          <a:srgbClr val="4D4D4D"/>
        </a:dk1>
        <a:lt1>
          <a:srgbClr val="FFFFFF"/>
        </a:lt1>
        <a:dk2>
          <a:srgbClr val="4D4D4D"/>
        </a:dk2>
        <a:lt2>
          <a:srgbClr val="0067B5"/>
        </a:lt2>
        <a:accent1>
          <a:srgbClr val="1881BF"/>
        </a:accent1>
        <a:accent2>
          <a:srgbClr val="39B0DA"/>
        </a:accent2>
        <a:accent3>
          <a:srgbClr val="FFFFFF"/>
        </a:accent3>
        <a:accent4>
          <a:srgbClr val="404040"/>
        </a:accent4>
        <a:accent5>
          <a:srgbClr val="ABC1DC"/>
        </a:accent5>
        <a:accent6>
          <a:srgbClr val="339FC5"/>
        </a:accent6>
        <a:hlink>
          <a:srgbClr val="40B0D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7">
        <a:dk1>
          <a:srgbClr val="4D4D4D"/>
        </a:dk1>
        <a:lt1>
          <a:srgbClr val="FFFFFF"/>
        </a:lt1>
        <a:dk2>
          <a:srgbClr val="4D4D4D"/>
        </a:dk2>
        <a:lt2>
          <a:srgbClr val="026788"/>
        </a:lt2>
        <a:accent1>
          <a:srgbClr val="0089B3"/>
        </a:accent1>
        <a:accent2>
          <a:srgbClr val="01A2CE"/>
        </a:accent2>
        <a:accent3>
          <a:srgbClr val="FFFFFF"/>
        </a:accent3>
        <a:accent4>
          <a:srgbClr val="404040"/>
        </a:accent4>
        <a:accent5>
          <a:srgbClr val="AAC4D6"/>
        </a:accent5>
        <a:accent6>
          <a:srgbClr val="0192BA"/>
        </a:accent6>
        <a:hlink>
          <a:srgbClr val="01B3D8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8">
        <a:dk1>
          <a:srgbClr val="4D4D4D"/>
        </a:dk1>
        <a:lt1>
          <a:srgbClr val="FFFFFF"/>
        </a:lt1>
        <a:dk2>
          <a:srgbClr val="4D4D4D"/>
        </a:dk2>
        <a:lt2>
          <a:srgbClr val="036CB7"/>
        </a:lt2>
        <a:accent1>
          <a:srgbClr val="1878BD"/>
        </a:accent1>
        <a:accent2>
          <a:srgbClr val="3E8EC8"/>
        </a:accent2>
        <a:accent3>
          <a:srgbClr val="FFFFFF"/>
        </a:accent3>
        <a:accent4>
          <a:srgbClr val="404040"/>
        </a:accent4>
        <a:accent5>
          <a:srgbClr val="ABBEDB"/>
        </a:accent5>
        <a:accent6>
          <a:srgbClr val="3780B5"/>
        </a:accent6>
        <a:hlink>
          <a:srgbClr val="559CCE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9">
        <a:dk1>
          <a:srgbClr val="4D4D4D"/>
        </a:dk1>
        <a:lt1>
          <a:srgbClr val="FFFFFF"/>
        </a:lt1>
        <a:dk2>
          <a:srgbClr val="4D4D4D"/>
        </a:dk2>
        <a:lt2>
          <a:srgbClr val="036CB7"/>
        </a:lt2>
        <a:accent1>
          <a:srgbClr val="1878BD"/>
        </a:accent1>
        <a:accent2>
          <a:srgbClr val="3E8EC8"/>
        </a:accent2>
        <a:accent3>
          <a:srgbClr val="FFFFFF"/>
        </a:accent3>
        <a:accent4>
          <a:srgbClr val="404040"/>
        </a:accent4>
        <a:accent5>
          <a:srgbClr val="ABBEDB"/>
        </a:accent5>
        <a:accent6>
          <a:srgbClr val="3780B5"/>
        </a:accent6>
        <a:hlink>
          <a:srgbClr val="006AB6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0">
        <a:dk1>
          <a:srgbClr val="4D4D4D"/>
        </a:dk1>
        <a:lt1>
          <a:srgbClr val="FFFFFF"/>
        </a:lt1>
        <a:dk2>
          <a:srgbClr val="4D4D4D"/>
        </a:dk2>
        <a:lt2>
          <a:srgbClr val="0045A3"/>
        </a:lt2>
        <a:accent1>
          <a:srgbClr val="005AB6"/>
        </a:accent1>
        <a:accent2>
          <a:srgbClr val="0073CF"/>
        </a:accent2>
        <a:accent3>
          <a:srgbClr val="FFFFFF"/>
        </a:accent3>
        <a:accent4>
          <a:srgbClr val="404040"/>
        </a:accent4>
        <a:accent5>
          <a:srgbClr val="AAB5D7"/>
        </a:accent5>
        <a:accent6>
          <a:srgbClr val="0068BB"/>
        </a:accent6>
        <a:hlink>
          <a:srgbClr val="0084D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1">
        <a:dk1>
          <a:srgbClr val="4D4D4D"/>
        </a:dk1>
        <a:lt1>
          <a:srgbClr val="FFFFFF"/>
        </a:lt1>
        <a:dk2>
          <a:srgbClr val="4D4D4D"/>
        </a:dk2>
        <a:lt2>
          <a:srgbClr val="205EDC"/>
        </a:lt2>
        <a:accent1>
          <a:srgbClr val="3488E9"/>
        </a:accent1>
        <a:accent2>
          <a:srgbClr val="50B3F5"/>
        </a:accent2>
        <a:accent3>
          <a:srgbClr val="FFFFFF"/>
        </a:accent3>
        <a:accent4>
          <a:srgbClr val="404040"/>
        </a:accent4>
        <a:accent5>
          <a:srgbClr val="AEC3F2"/>
        </a:accent5>
        <a:accent6>
          <a:srgbClr val="48A2DE"/>
        </a:accent6>
        <a:hlink>
          <a:srgbClr val="65D4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2">
        <a:dk1>
          <a:srgbClr val="4D4D4D"/>
        </a:dk1>
        <a:lt1>
          <a:srgbClr val="FFFFFF"/>
        </a:lt1>
        <a:dk2>
          <a:srgbClr val="4D4D4D"/>
        </a:dk2>
        <a:lt2>
          <a:srgbClr val="0045A3"/>
        </a:lt2>
        <a:accent1>
          <a:srgbClr val="005AB6"/>
        </a:accent1>
        <a:accent2>
          <a:srgbClr val="0073CF"/>
        </a:accent2>
        <a:accent3>
          <a:srgbClr val="FFFFFF"/>
        </a:accent3>
        <a:accent4>
          <a:srgbClr val="404040"/>
        </a:accent4>
        <a:accent5>
          <a:srgbClr val="AAB5D7"/>
        </a:accent5>
        <a:accent6>
          <a:srgbClr val="0068BB"/>
        </a:accent6>
        <a:hlink>
          <a:srgbClr val="EE0808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3">
        <a:dk1>
          <a:srgbClr val="4D4D4D"/>
        </a:dk1>
        <a:lt1>
          <a:srgbClr val="FFFFFF"/>
        </a:lt1>
        <a:dk2>
          <a:srgbClr val="4D4D4D"/>
        </a:dk2>
        <a:lt2>
          <a:srgbClr val="0045A3"/>
        </a:lt2>
        <a:accent1>
          <a:srgbClr val="005AB6"/>
        </a:accent1>
        <a:accent2>
          <a:srgbClr val="0073CF"/>
        </a:accent2>
        <a:accent3>
          <a:srgbClr val="FFFFFF"/>
        </a:accent3>
        <a:accent4>
          <a:srgbClr val="404040"/>
        </a:accent4>
        <a:accent5>
          <a:srgbClr val="AAB5D7"/>
        </a:accent5>
        <a:accent6>
          <a:srgbClr val="0068BB"/>
        </a:accent6>
        <a:hlink>
          <a:srgbClr val="F3B21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4">
        <a:dk1>
          <a:srgbClr val="4D4D4D"/>
        </a:dk1>
        <a:lt1>
          <a:srgbClr val="FFFFFF"/>
        </a:lt1>
        <a:dk2>
          <a:srgbClr val="4D4D4D"/>
        </a:dk2>
        <a:lt2>
          <a:srgbClr val="0045A3"/>
        </a:lt2>
        <a:accent1>
          <a:srgbClr val="005AB6"/>
        </a:accent1>
        <a:accent2>
          <a:srgbClr val="0073CF"/>
        </a:accent2>
        <a:accent3>
          <a:srgbClr val="FFFFFF"/>
        </a:accent3>
        <a:accent4>
          <a:srgbClr val="404040"/>
        </a:accent4>
        <a:accent5>
          <a:srgbClr val="AAB5D7"/>
        </a:accent5>
        <a:accent6>
          <a:srgbClr val="0068BB"/>
        </a:accent6>
        <a:hlink>
          <a:srgbClr val="109B0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5">
        <a:dk1>
          <a:srgbClr val="4D4D4D"/>
        </a:dk1>
        <a:lt1>
          <a:srgbClr val="FFFFFF"/>
        </a:lt1>
        <a:dk2>
          <a:srgbClr val="4D4D4D"/>
        </a:dk2>
        <a:lt2>
          <a:srgbClr val="025A9C"/>
        </a:lt2>
        <a:accent1>
          <a:srgbClr val="166FB2"/>
        </a:accent1>
        <a:accent2>
          <a:srgbClr val="3580B9"/>
        </a:accent2>
        <a:accent3>
          <a:srgbClr val="FFFFFF"/>
        </a:accent3>
        <a:accent4>
          <a:srgbClr val="404040"/>
        </a:accent4>
        <a:accent5>
          <a:srgbClr val="ABBBD5"/>
        </a:accent5>
        <a:accent6>
          <a:srgbClr val="2F73A7"/>
        </a:accent6>
        <a:hlink>
          <a:srgbClr val="559CCE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6">
        <a:dk1>
          <a:srgbClr val="4D4D4D"/>
        </a:dk1>
        <a:lt1>
          <a:srgbClr val="FFFFFF"/>
        </a:lt1>
        <a:dk2>
          <a:srgbClr val="4D4D4D"/>
        </a:dk2>
        <a:lt2>
          <a:srgbClr val="285E80"/>
        </a:lt2>
        <a:accent1>
          <a:srgbClr val="3E7A98"/>
        </a:accent1>
        <a:accent2>
          <a:srgbClr val="5A91AC"/>
        </a:accent2>
        <a:accent3>
          <a:srgbClr val="FFFFFF"/>
        </a:accent3>
        <a:accent4>
          <a:srgbClr val="404040"/>
        </a:accent4>
        <a:accent5>
          <a:srgbClr val="AFBECA"/>
        </a:accent5>
        <a:accent6>
          <a:srgbClr val="51839B"/>
        </a:accent6>
        <a:hlink>
          <a:srgbClr val="6C9FB8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</Template>
  <TotalTime>230</TotalTime>
  <Words>356</Words>
  <Application>Microsoft Office PowerPoint</Application>
  <PresentationFormat>Apresentação na tela (4:3)</PresentationFormat>
  <Paragraphs>75</Paragraphs>
  <Slides>15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0" baseType="lpstr">
      <vt:lpstr>Arial</vt:lpstr>
      <vt:lpstr>굴림</vt:lpstr>
      <vt:lpstr>Microsoft Sans Serif</vt:lpstr>
      <vt:lpstr>Verdana</vt:lpstr>
      <vt:lpstr>powerpoint-template-24</vt:lpstr>
      <vt:lpstr>GTScape</vt:lpstr>
      <vt:lpstr>Motivação</vt:lpstr>
      <vt:lpstr>Planejamento</vt:lpstr>
      <vt:lpstr>Dificuldades</vt:lpstr>
      <vt:lpstr>Principais Elementos</vt:lpstr>
      <vt:lpstr>Scanlines</vt:lpstr>
      <vt:lpstr>Playfield</vt:lpstr>
      <vt:lpstr>Playfield</vt:lpstr>
      <vt:lpstr>Divisão da Memória no A2600</vt:lpstr>
      <vt:lpstr>TIA</vt:lpstr>
      <vt:lpstr>Players</vt:lpstr>
      <vt:lpstr>Playfield - Scoreboard</vt:lpstr>
      <vt:lpstr>Instruções mais relevantes</vt:lpstr>
      <vt:lpstr>Instruções mais relevantes</vt:lpstr>
      <vt:lpstr>Obrigado!!!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ReJoScape</dc:title>
  <dc:creator>Jonathas S. Santos</dc:creator>
  <cp:lastModifiedBy>Jonathas S. Santos</cp:lastModifiedBy>
  <cp:revision>17</cp:revision>
  <dcterms:created xsi:type="dcterms:W3CDTF">2023-09-19T15:24:16Z</dcterms:created>
  <dcterms:modified xsi:type="dcterms:W3CDTF">2023-10-10T15:56:01Z</dcterms:modified>
</cp:coreProperties>
</file>